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slides/slide169.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tags/tag52.xml" ContentType="application/vnd.openxmlformats-officedocument.presentationml.tags+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tags/tag41.xml" ContentType="application/vnd.openxmlformats-officedocument.presentationml.tags+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tags/tag87.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slides/slide149.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slides/slide185.xml" ContentType="application/vnd.openxmlformats-officedocument.presentationml.slide+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slides/slide129.xml" ContentType="application/vnd.openxmlformats-officedocument.presentationml.slide+xml"/>
  <Override PartName="/ppt/slides/slide176.xml" ContentType="application/vnd.openxmlformats-officedocument.presentationml.slide+xml"/>
  <Override PartName="/ppt/tags/tag34.xml" ContentType="application/vnd.openxmlformats-officedocument.presentationml.tags+xml"/>
  <Override PartName="/ppt/tags/tag81.xml" ContentType="application/vnd.openxmlformats-officedocument.presentationml.tags+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slides/slide159.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slides/slide148.xml" ContentType="application/vnd.openxmlformats-officedocument.presentationml.slide+xml"/>
  <Override PartName="/ppt/tags/tag53.xml" ContentType="application/vnd.openxmlformats-officedocument.presentationml.tags+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ags/tag102.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slides/slide167.xml" ContentType="application/vnd.openxmlformats-officedocument.presentationml.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ags/tag50.xml" ContentType="application/vnd.openxmlformats-officedocument.presentationml.tags+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96"/>
  </p:notesMasterIdLst>
  <p:sldIdLst>
    <p:sldId id="256" r:id="rId2"/>
    <p:sldId id="508" r:id="rId3"/>
    <p:sldId id="509" r:id="rId4"/>
    <p:sldId id="333" r:id="rId5"/>
    <p:sldId id="257" r:id="rId6"/>
    <p:sldId id="341" r:id="rId7"/>
    <p:sldId id="522" r:id="rId8"/>
    <p:sldId id="342" r:id="rId9"/>
    <p:sldId id="343" r:id="rId10"/>
    <p:sldId id="344" r:id="rId11"/>
    <p:sldId id="258" r:id="rId12"/>
    <p:sldId id="259" r:id="rId13"/>
    <p:sldId id="260" r:id="rId14"/>
    <p:sldId id="345" r:id="rId15"/>
    <p:sldId id="346" r:id="rId16"/>
    <p:sldId id="363" r:id="rId17"/>
    <p:sldId id="347" r:id="rId18"/>
    <p:sldId id="364" r:id="rId19"/>
    <p:sldId id="371" r:id="rId20"/>
    <p:sldId id="348" r:id="rId21"/>
    <p:sldId id="349" r:id="rId22"/>
    <p:sldId id="380" r:id="rId23"/>
    <p:sldId id="376" r:id="rId24"/>
    <p:sldId id="370" r:id="rId25"/>
    <p:sldId id="367" r:id="rId26"/>
    <p:sldId id="368" r:id="rId27"/>
    <p:sldId id="510" r:id="rId28"/>
    <p:sldId id="352" r:id="rId29"/>
    <p:sldId id="523" r:id="rId30"/>
    <p:sldId id="353" r:id="rId31"/>
    <p:sldId id="365" r:id="rId32"/>
    <p:sldId id="525" r:id="rId33"/>
    <p:sldId id="374" r:id="rId34"/>
    <p:sldId id="386" r:id="rId35"/>
    <p:sldId id="387" r:id="rId36"/>
    <p:sldId id="511" r:id="rId37"/>
    <p:sldId id="514" r:id="rId38"/>
    <p:sldId id="512" r:id="rId39"/>
    <p:sldId id="513" r:id="rId40"/>
    <p:sldId id="354" r:id="rId41"/>
    <p:sldId id="382" r:id="rId42"/>
    <p:sldId id="390" r:id="rId43"/>
    <p:sldId id="381" r:id="rId44"/>
    <p:sldId id="355" r:id="rId45"/>
    <p:sldId id="373" r:id="rId46"/>
    <p:sldId id="356" r:id="rId47"/>
    <p:sldId id="389" r:id="rId48"/>
    <p:sldId id="383" r:id="rId49"/>
    <p:sldId id="357" r:id="rId50"/>
    <p:sldId id="515" r:id="rId51"/>
    <p:sldId id="516" r:id="rId52"/>
    <p:sldId id="384" r:id="rId53"/>
    <p:sldId id="388" r:id="rId54"/>
    <p:sldId id="359" r:id="rId55"/>
    <p:sldId id="360" r:id="rId56"/>
    <p:sldId id="361" r:id="rId57"/>
    <p:sldId id="362" r:id="rId58"/>
    <p:sldId id="392" r:id="rId59"/>
    <p:sldId id="393" r:id="rId60"/>
    <p:sldId id="524" r:id="rId61"/>
    <p:sldId id="394" r:id="rId62"/>
    <p:sldId id="409" r:id="rId63"/>
    <p:sldId id="429" r:id="rId64"/>
    <p:sldId id="426" r:id="rId65"/>
    <p:sldId id="408" r:id="rId66"/>
    <p:sldId id="423" r:id="rId67"/>
    <p:sldId id="428" r:id="rId68"/>
    <p:sldId id="424" r:id="rId69"/>
    <p:sldId id="425" r:id="rId70"/>
    <p:sldId id="395" r:id="rId71"/>
    <p:sldId id="396" r:id="rId72"/>
    <p:sldId id="397" r:id="rId73"/>
    <p:sldId id="398" r:id="rId74"/>
    <p:sldId id="413" r:id="rId75"/>
    <p:sldId id="399" r:id="rId76"/>
    <p:sldId id="419" r:id="rId77"/>
    <p:sldId id="427" r:id="rId78"/>
    <p:sldId id="418" r:id="rId79"/>
    <p:sldId id="416" r:id="rId80"/>
    <p:sldId id="412" r:id="rId81"/>
    <p:sldId id="400" r:id="rId82"/>
    <p:sldId id="411" r:id="rId83"/>
    <p:sldId id="466" r:id="rId84"/>
    <p:sldId id="467" r:id="rId85"/>
    <p:sldId id="468" r:id="rId86"/>
    <p:sldId id="469" r:id="rId87"/>
    <p:sldId id="470" r:id="rId88"/>
    <p:sldId id="471" r:id="rId89"/>
    <p:sldId id="473" r:id="rId90"/>
    <p:sldId id="565" r:id="rId91"/>
    <p:sldId id="474" r:id="rId92"/>
    <p:sldId id="475" r:id="rId93"/>
    <p:sldId id="478" r:id="rId94"/>
    <p:sldId id="479" r:id="rId95"/>
    <p:sldId id="480" r:id="rId96"/>
    <p:sldId id="481" r:id="rId97"/>
    <p:sldId id="482" r:id="rId98"/>
    <p:sldId id="483" r:id="rId99"/>
    <p:sldId id="484" r:id="rId100"/>
    <p:sldId id="485" r:id="rId101"/>
    <p:sldId id="486" r:id="rId102"/>
    <p:sldId id="488" r:id="rId103"/>
    <p:sldId id="489" r:id="rId104"/>
    <p:sldId id="490" r:id="rId105"/>
    <p:sldId id="491" r:id="rId106"/>
    <p:sldId id="493" r:id="rId107"/>
    <p:sldId id="495" r:id="rId108"/>
    <p:sldId id="496" r:id="rId109"/>
    <p:sldId id="497" r:id="rId110"/>
    <p:sldId id="498" r:id="rId111"/>
    <p:sldId id="499" r:id="rId112"/>
    <p:sldId id="500" r:id="rId113"/>
    <p:sldId id="502" r:id="rId114"/>
    <p:sldId id="503" r:id="rId115"/>
    <p:sldId id="504" r:id="rId116"/>
    <p:sldId id="505" r:id="rId117"/>
    <p:sldId id="506" r:id="rId118"/>
    <p:sldId id="507" r:id="rId119"/>
    <p:sldId id="435" r:id="rId120"/>
    <p:sldId id="526" r:id="rId121"/>
    <p:sldId id="432" r:id="rId122"/>
    <p:sldId id="433" r:id="rId123"/>
    <p:sldId id="561" r:id="rId124"/>
    <p:sldId id="562" r:id="rId125"/>
    <p:sldId id="563" r:id="rId126"/>
    <p:sldId id="560" r:id="rId127"/>
    <p:sldId id="430" r:id="rId128"/>
    <p:sldId id="431" r:id="rId129"/>
    <p:sldId id="261" r:id="rId130"/>
    <p:sldId id="567" r:id="rId131"/>
    <p:sldId id="571" r:id="rId132"/>
    <p:sldId id="570" r:id="rId133"/>
    <p:sldId id="568" r:id="rId134"/>
    <p:sldId id="566" r:id="rId135"/>
    <p:sldId id="434" r:id="rId136"/>
    <p:sldId id="569" r:id="rId137"/>
    <p:sldId id="323" r:id="rId138"/>
    <p:sldId id="436" r:id="rId139"/>
    <p:sldId id="318" r:id="rId140"/>
    <p:sldId id="271" r:id="rId141"/>
    <p:sldId id="437" r:id="rId142"/>
    <p:sldId id="262" r:id="rId143"/>
    <p:sldId id="273" r:id="rId144"/>
    <p:sldId id="559" r:id="rId145"/>
    <p:sldId id="263" r:id="rId146"/>
    <p:sldId id="527" r:id="rId147"/>
    <p:sldId id="312" r:id="rId148"/>
    <p:sldId id="439" r:id="rId149"/>
    <p:sldId id="440" r:id="rId150"/>
    <p:sldId id="441" r:id="rId151"/>
    <p:sldId id="460" r:id="rId152"/>
    <p:sldId id="556" r:id="rId153"/>
    <p:sldId id="457" r:id="rId154"/>
    <p:sldId id="456" r:id="rId155"/>
    <p:sldId id="455" r:id="rId156"/>
    <p:sldId id="458" r:id="rId157"/>
    <p:sldId id="462" r:id="rId158"/>
    <p:sldId id="459" r:id="rId159"/>
    <p:sldId id="313" r:id="rId160"/>
    <p:sldId id="564" r:id="rId161"/>
    <p:sldId id="531" r:id="rId162"/>
    <p:sldId id="572" r:id="rId163"/>
    <p:sldId id="532" r:id="rId164"/>
    <p:sldId id="533" r:id="rId165"/>
    <p:sldId id="534" r:id="rId166"/>
    <p:sldId id="536" r:id="rId167"/>
    <p:sldId id="537" r:id="rId168"/>
    <p:sldId id="538" r:id="rId169"/>
    <p:sldId id="539" r:id="rId170"/>
    <p:sldId id="540" r:id="rId171"/>
    <p:sldId id="541" r:id="rId172"/>
    <p:sldId id="542" r:id="rId173"/>
    <p:sldId id="543" r:id="rId174"/>
    <p:sldId id="546" r:id="rId175"/>
    <p:sldId id="547" r:id="rId176"/>
    <p:sldId id="314" r:id="rId177"/>
    <p:sldId id="315" r:id="rId178"/>
    <p:sldId id="316" r:id="rId179"/>
    <p:sldId id="461" r:id="rId180"/>
    <p:sldId id="297" r:id="rId181"/>
    <p:sldId id="573" r:id="rId182"/>
    <p:sldId id="530" r:id="rId183"/>
    <p:sldId id="557" r:id="rId184"/>
    <p:sldId id="558" r:id="rId185"/>
    <p:sldId id="574" r:id="rId186"/>
    <p:sldId id="575" r:id="rId187"/>
    <p:sldId id="576" r:id="rId188"/>
    <p:sldId id="577" r:id="rId189"/>
    <p:sldId id="579" r:id="rId190"/>
    <p:sldId id="580" r:id="rId191"/>
    <p:sldId id="581" r:id="rId192"/>
    <p:sldId id="578" r:id="rId193"/>
    <p:sldId id="582" r:id="rId194"/>
    <p:sldId id="583" r:id="rId195"/>
  </p:sldIdLst>
  <p:sldSz cx="9144000" cy="6858000" type="screen4x3"/>
  <p:notesSz cx="6858000" cy="9144000"/>
  <p:custDataLst>
    <p:tags r:id="rId197"/>
  </p:custDataLst>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250" autoAdjust="0"/>
    <p:restoredTop sz="94640" autoAdjust="0"/>
  </p:normalViewPr>
  <p:slideViewPr>
    <p:cSldViewPr>
      <p:cViewPr>
        <p:scale>
          <a:sx n="70" d="100"/>
          <a:sy n="70" d="100"/>
        </p:scale>
        <p:origin x="-1476" y="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ags" Target="tags/tag1.xml"/><Relationship Id="rId20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presProps" Target="pres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743941C-E529-4677-B2B7-0308AC9D9562}" type="datetimeFigureOut">
              <a:rPr lang="en-IN"/>
              <a:pPr>
                <a:defRPr/>
              </a:pPr>
              <a:t>01-09-2020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IN"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N"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88B0C0D-38FB-480D-A195-1145A42D302F}" type="slidenum">
              <a:rPr lang="en-IN"/>
              <a:pPr>
                <a:defRPr/>
              </a:pPr>
              <a:t>‹#›</a:t>
            </a:fld>
            <a:endParaRPr lang="en-IN"/>
          </a:p>
        </p:txBody>
      </p:sp>
    </p:spTree>
    <p:extLst>
      <p:ext uri="{BB962C8B-B14F-4D97-AF65-F5344CB8AC3E}">
        <p14:creationId xmlns:p14="http://schemas.microsoft.com/office/powerpoint/2010/main" xmlns="" val="3526135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88B0C0D-38FB-480D-A195-1145A42D302F}" type="slidenum">
              <a:rPr lang="en-IN" smtClean="0"/>
              <a:pPr>
                <a:defRPr/>
              </a:pPr>
              <a:t>70</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88B0C0D-38FB-480D-A195-1145A42D302F}" type="slidenum">
              <a:rPr lang="en-IN" smtClean="0"/>
              <a:pPr>
                <a:defRPr/>
              </a:pPr>
              <a:t>129</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96D9C77F-4D23-47EC-82B8-4F39E9FA1FC4}" type="slidenum">
              <a:rPr lang="en-US" smtClean="0">
                <a:latin typeface="Calibri" pitchFamily="34" charset="0"/>
              </a:rPr>
              <a:pPr fontAlgn="base">
                <a:spcBef>
                  <a:spcPct val="0"/>
                </a:spcBef>
                <a:spcAft>
                  <a:spcPct val="0"/>
                </a:spcAft>
                <a:defRPr/>
              </a:pPr>
              <a:t>140</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113512CE-2F9B-4C3F-BD42-F15D1D415EC9}" type="datetimeFigureOut">
              <a:rPr lang="en-IN" smtClean="0"/>
              <a:pPr>
                <a:defRPr/>
              </a:pPr>
              <a:t>01-09-2020</a:t>
            </a:fld>
            <a:endParaRPr lang="en-IN"/>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lang="en-IN"/>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644AFE42-80DD-4450-833B-6839C6CEA2BB}" type="slidenum">
              <a:rPr lang="en-IN" smtClean="0"/>
              <a:pPr>
                <a:defRPr/>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A07ED924-D6B8-46C2-BC9E-1852819C6872}" type="datetimeFigureOut">
              <a:rPr lang="en-IN" smtClean="0"/>
              <a:pPr>
                <a:defRPr/>
              </a:pPr>
              <a:t>01-09-2020</a:t>
            </a:fld>
            <a:endParaRPr lang="en-IN"/>
          </a:p>
        </p:txBody>
      </p:sp>
      <p:sp>
        <p:nvSpPr>
          <p:cNvPr id="5" name="Footer Placeholder 4"/>
          <p:cNvSpPr>
            <a:spLocks noGrp="1"/>
          </p:cNvSpPr>
          <p:nvPr>
            <p:ph type="ftr" sz="quarter" idx="11"/>
          </p:nvPr>
        </p:nvSpPr>
        <p:spPr/>
        <p:txBody>
          <a:bodyPr/>
          <a:lstStyle>
            <a:extLst/>
          </a:lstStyle>
          <a:p>
            <a:pPr>
              <a:defRPr/>
            </a:pPr>
            <a:endParaRPr lang="en-IN"/>
          </a:p>
        </p:txBody>
      </p:sp>
      <p:sp>
        <p:nvSpPr>
          <p:cNvPr id="6" name="Slide Number Placeholder 5"/>
          <p:cNvSpPr>
            <a:spLocks noGrp="1"/>
          </p:cNvSpPr>
          <p:nvPr>
            <p:ph type="sldNum" sz="quarter" idx="12"/>
          </p:nvPr>
        </p:nvSpPr>
        <p:spPr/>
        <p:txBody>
          <a:bodyPr/>
          <a:lstStyle>
            <a:extLst/>
          </a:lstStyle>
          <a:p>
            <a:pPr>
              <a:defRPr/>
            </a:pPr>
            <a:fld id="{C512E805-4B33-4A92-BF0A-75C9AB6EC194}" type="slidenum">
              <a:rPr lang="en-IN" smtClean="0"/>
              <a:pPr>
                <a:defRPr/>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4ABA1F1B-B1F4-481C-B0DC-33C2F9BDE002}" type="datetimeFigureOut">
              <a:rPr lang="en-IN" smtClean="0"/>
              <a:pPr>
                <a:defRPr/>
              </a:pPr>
              <a:t>01-09-2020</a:t>
            </a:fld>
            <a:endParaRPr lang="en-IN"/>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IN"/>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89D94ED0-9354-4B96-BD2A-E1AF06F9017F}" type="slidenum">
              <a:rPr lang="en-IN" smtClean="0"/>
              <a:pPr>
                <a:defRPr/>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762000"/>
            <a:ext cx="44958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762000"/>
            <a:ext cx="4495800" cy="4876800"/>
          </a:xfrm>
        </p:spPr>
        <p:txBody>
          <a:bodyPr>
            <a:normAutofit/>
          </a:bodyPr>
          <a:lstStyle/>
          <a:p>
            <a:pPr lvl="0"/>
            <a:endParaRPr lang="en-US" noProof="0" smtClean="0"/>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D249E9D-7002-470E-980F-4B8FDBA71E6C}" type="slidenum">
              <a:rPr lang="en-US"/>
              <a:pPr>
                <a:defRPr/>
              </a:pPr>
              <a:t>‹#›</a:t>
            </a:fld>
            <a:endParaRPr lang="en-U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C77BA34F-8057-4275-B7ED-8A6781CD6BB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A2DB4554-1BE3-42AF-9A0C-F83A054942C3}" type="datetimeFigureOut">
              <a:rPr lang="en-IN" smtClean="0"/>
              <a:pPr>
                <a:defRPr/>
              </a:pPr>
              <a:t>01-09-2020</a:t>
            </a:fld>
            <a:endParaRPr lang="en-IN"/>
          </a:p>
        </p:txBody>
      </p:sp>
      <p:sp>
        <p:nvSpPr>
          <p:cNvPr id="5" name="Footer Placeholder 4"/>
          <p:cNvSpPr>
            <a:spLocks noGrp="1"/>
          </p:cNvSpPr>
          <p:nvPr>
            <p:ph type="ftr" sz="quarter" idx="11"/>
          </p:nvPr>
        </p:nvSpPr>
        <p:spPr/>
        <p:txBody>
          <a:bodyPr/>
          <a:lstStyle>
            <a:extLst/>
          </a:lstStyle>
          <a:p>
            <a:pPr>
              <a:defRPr/>
            </a:pPr>
            <a:endParaRPr lang="en-IN"/>
          </a:p>
        </p:txBody>
      </p:sp>
      <p:sp>
        <p:nvSpPr>
          <p:cNvPr id="6" name="Slide Number Placeholder 5"/>
          <p:cNvSpPr>
            <a:spLocks noGrp="1"/>
          </p:cNvSpPr>
          <p:nvPr>
            <p:ph type="sldNum" sz="quarter" idx="12"/>
          </p:nvPr>
        </p:nvSpPr>
        <p:spPr/>
        <p:txBody>
          <a:bodyPr/>
          <a:lstStyle>
            <a:extLst/>
          </a:lstStyle>
          <a:p>
            <a:pPr>
              <a:defRPr/>
            </a:pPr>
            <a:fld id="{9B3A6481-8C95-49BA-A992-091440FB0F32}" type="slidenum">
              <a:rPr lang="en-IN" smtClean="0"/>
              <a:pPr>
                <a:defRPr/>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38FA30D8-0532-4335-83EF-873754C4C358}" type="datetimeFigureOut">
              <a:rPr lang="en-IN" smtClean="0"/>
              <a:pPr>
                <a:defRPr/>
              </a:pPr>
              <a:t>01-09-2020</a:t>
            </a:fld>
            <a:endParaRPr lang="en-IN"/>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IN"/>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FC80539A-1038-4B0F-B9C5-4ED632FC4A55}" type="slidenum">
              <a:rPr lang="en-IN" smtClean="0"/>
              <a:pPr>
                <a:defRPr/>
              </a:pPr>
              <a:t>‹#›</a:t>
            </a:fld>
            <a:endParaRPr lang="en-IN"/>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98903231-4BEC-4065-BDF2-CA88B70DC783}" type="datetimeFigureOut">
              <a:rPr lang="en-IN" smtClean="0"/>
              <a:pPr>
                <a:defRPr/>
              </a:pPr>
              <a:t>01-09-2020</a:t>
            </a:fld>
            <a:endParaRPr lang="en-IN"/>
          </a:p>
        </p:txBody>
      </p:sp>
      <p:sp>
        <p:nvSpPr>
          <p:cNvPr id="6" name="Footer Placeholder 5"/>
          <p:cNvSpPr>
            <a:spLocks noGrp="1"/>
          </p:cNvSpPr>
          <p:nvPr>
            <p:ph type="ftr" sz="quarter" idx="11"/>
          </p:nvPr>
        </p:nvSpPr>
        <p:spPr/>
        <p:txBody>
          <a:bodyPr/>
          <a:lstStyle>
            <a:extLst/>
          </a:lstStyle>
          <a:p>
            <a:pPr>
              <a:defRPr/>
            </a:pPr>
            <a:endParaRPr lang="en-IN"/>
          </a:p>
        </p:txBody>
      </p:sp>
      <p:sp>
        <p:nvSpPr>
          <p:cNvPr id="7" name="Slide Number Placeholder 6"/>
          <p:cNvSpPr>
            <a:spLocks noGrp="1"/>
          </p:cNvSpPr>
          <p:nvPr>
            <p:ph type="sldNum" sz="quarter" idx="12"/>
          </p:nvPr>
        </p:nvSpPr>
        <p:spPr/>
        <p:txBody>
          <a:bodyPr/>
          <a:lstStyle>
            <a:extLst/>
          </a:lstStyle>
          <a:p>
            <a:pPr>
              <a:defRPr/>
            </a:pPr>
            <a:fld id="{17FE32B9-4CE5-412E-A1C3-0BE7E2B70CDE}" type="slidenum">
              <a:rPr lang="en-IN" smtClean="0"/>
              <a:pPr>
                <a:defRPr/>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0FC49EF-5B65-46B7-A435-88AFEFFB74A9}" type="datetimeFigureOut">
              <a:rPr lang="en-IN" smtClean="0"/>
              <a:pPr>
                <a:defRPr/>
              </a:pPr>
              <a:t>01-09-2020</a:t>
            </a:fld>
            <a:endParaRPr lang="en-IN"/>
          </a:p>
        </p:txBody>
      </p:sp>
      <p:sp>
        <p:nvSpPr>
          <p:cNvPr id="8" name="Footer Placeholder 7"/>
          <p:cNvSpPr>
            <a:spLocks noGrp="1"/>
          </p:cNvSpPr>
          <p:nvPr>
            <p:ph type="ftr" sz="quarter" idx="11"/>
          </p:nvPr>
        </p:nvSpPr>
        <p:spPr/>
        <p:txBody>
          <a:bodyPr/>
          <a:lstStyle>
            <a:extLst/>
          </a:lstStyle>
          <a:p>
            <a:pPr>
              <a:defRPr/>
            </a:pPr>
            <a:endParaRPr lang="en-IN"/>
          </a:p>
        </p:txBody>
      </p:sp>
      <p:sp>
        <p:nvSpPr>
          <p:cNvPr id="9" name="Slide Number Placeholder 8"/>
          <p:cNvSpPr>
            <a:spLocks noGrp="1"/>
          </p:cNvSpPr>
          <p:nvPr>
            <p:ph type="sldNum" sz="quarter" idx="12"/>
          </p:nvPr>
        </p:nvSpPr>
        <p:spPr/>
        <p:txBody>
          <a:bodyPr/>
          <a:lstStyle>
            <a:extLst/>
          </a:lstStyle>
          <a:p>
            <a:pPr>
              <a:defRPr/>
            </a:pPr>
            <a:fld id="{114B026B-6E2E-449F-B3DA-90AB20F066E6}" type="slidenum">
              <a:rPr lang="en-IN" smtClean="0"/>
              <a:pPr>
                <a:defRPr/>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385AC1C1-3501-4907-BCF4-4D9E380DB87D}" type="datetimeFigureOut">
              <a:rPr lang="en-IN" smtClean="0"/>
              <a:pPr>
                <a:defRPr/>
              </a:pPr>
              <a:t>01-09-2020</a:t>
            </a:fld>
            <a:endParaRPr lang="en-IN"/>
          </a:p>
        </p:txBody>
      </p:sp>
      <p:sp>
        <p:nvSpPr>
          <p:cNvPr id="4" name="Footer Placeholder 3"/>
          <p:cNvSpPr>
            <a:spLocks noGrp="1"/>
          </p:cNvSpPr>
          <p:nvPr>
            <p:ph type="ftr" sz="quarter" idx="11"/>
          </p:nvPr>
        </p:nvSpPr>
        <p:spPr/>
        <p:txBody>
          <a:bodyPr/>
          <a:lstStyle>
            <a:extLst/>
          </a:lstStyle>
          <a:p>
            <a:pPr>
              <a:defRPr/>
            </a:pPr>
            <a:endParaRPr lang="en-IN"/>
          </a:p>
        </p:txBody>
      </p:sp>
      <p:sp>
        <p:nvSpPr>
          <p:cNvPr id="5" name="Slide Number Placeholder 4"/>
          <p:cNvSpPr>
            <a:spLocks noGrp="1"/>
          </p:cNvSpPr>
          <p:nvPr>
            <p:ph type="sldNum" sz="quarter" idx="12"/>
          </p:nvPr>
        </p:nvSpPr>
        <p:spPr/>
        <p:txBody>
          <a:bodyPr/>
          <a:lstStyle>
            <a:extLst/>
          </a:lstStyle>
          <a:p>
            <a:pPr>
              <a:defRPr/>
            </a:pPr>
            <a:fld id="{83965A16-E22F-4450-ABAC-BEA90160B266}" type="slidenum">
              <a:rPr lang="en-IN" smtClean="0"/>
              <a:pPr>
                <a:defRPr/>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7E0D9E5F-3F35-4F43-B64B-909DD701F28D}" type="datetimeFigureOut">
              <a:rPr lang="en-IN" smtClean="0"/>
              <a:pPr>
                <a:defRPr/>
              </a:pPr>
              <a:t>01-09-2020</a:t>
            </a:fld>
            <a:endParaRPr lang="en-IN"/>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IN"/>
          </a:p>
        </p:txBody>
      </p:sp>
      <p:sp>
        <p:nvSpPr>
          <p:cNvPr id="4" name="Slide Number Placeholder 3"/>
          <p:cNvSpPr>
            <a:spLocks noGrp="1"/>
          </p:cNvSpPr>
          <p:nvPr>
            <p:ph type="sldNum" sz="quarter" idx="12"/>
          </p:nvPr>
        </p:nvSpPr>
        <p:spPr/>
        <p:txBody>
          <a:bodyPr/>
          <a:lstStyle>
            <a:extLst/>
          </a:lstStyle>
          <a:p>
            <a:pPr>
              <a:defRPr/>
            </a:pPr>
            <a:fld id="{F465E7C1-C389-4F80-AE57-CD0621DA3829}" type="slidenum">
              <a:rPr lang="en-IN" smtClean="0"/>
              <a:pPr>
                <a:defRPr/>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6C490977-5972-4E59-AE6E-06A6F2DAF57D}" type="datetimeFigureOut">
              <a:rPr lang="en-IN" smtClean="0"/>
              <a:pPr>
                <a:defRPr/>
              </a:pPr>
              <a:t>01-09-2020</a:t>
            </a:fld>
            <a:endParaRPr lang="en-IN"/>
          </a:p>
        </p:txBody>
      </p:sp>
      <p:sp>
        <p:nvSpPr>
          <p:cNvPr id="6" name="Footer Placeholder 5"/>
          <p:cNvSpPr>
            <a:spLocks noGrp="1"/>
          </p:cNvSpPr>
          <p:nvPr>
            <p:ph type="ftr" sz="quarter" idx="11"/>
          </p:nvPr>
        </p:nvSpPr>
        <p:spPr/>
        <p:txBody>
          <a:bodyPr/>
          <a:lstStyle>
            <a:extLst/>
          </a:lstStyle>
          <a:p>
            <a:pPr>
              <a:defRPr/>
            </a:pPr>
            <a:endParaRPr lang="en-IN"/>
          </a:p>
        </p:txBody>
      </p:sp>
      <p:sp>
        <p:nvSpPr>
          <p:cNvPr id="7" name="Slide Number Placeholder 6"/>
          <p:cNvSpPr>
            <a:spLocks noGrp="1"/>
          </p:cNvSpPr>
          <p:nvPr>
            <p:ph type="sldNum" sz="quarter" idx="12"/>
          </p:nvPr>
        </p:nvSpPr>
        <p:spPr/>
        <p:txBody>
          <a:bodyPr/>
          <a:lstStyle>
            <a:extLst/>
          </a:lstStyle>
          <a:p>
            <a:pPr>
              <a:defRPr/>
            </a:pPr>
            <a:fld id="{5992A45D-6CC4-4A26-93C6-F3113AF2B54E}" type="slidenum">
              <a:rPr lang="en-IN" smtClean="0"/>
              <a:pPr>
                <a:defRPr/>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E777D726-32C5-436B-8465-DF41F5D2E6FC}" type="datetimeFigureOut">
              <a:rPr lang="en-IN" smtClean="0"/>
              <a:pPr>
                <a:defRPr/>
              </a:pPr>
              <a:t>01-09-2020</a:t>
            </a:fld>
            <a:endParaRPr lang="en-IN"/>
          </a:p>
        </p:txBody>
      </p:sp>
      <p:sp>
        <p:nvSpPr>
          <p:cNvPr id="6" name="Footer Placeholder 5"/>
          <p:cNvSpPr>
            <a:spLocks noGrp="1"/>
          </p:cNvSpPr>
          <p:nvPr>
            <p:ph type="ftr" sz="quarter" idx="11"/>
          </p:nvPr>
        </p:nvSpPr>
        <p:spPr/>
        <p:txBody>
          <a:bodyPr/>
          <a:lstStyle>
            <a:extLst/>
          </a:lstStyle>
          <a:p>
            <a:pPr>
              <a:defRPr/>
            </a:pPr>
            <a:endParaRPr lang="en-IN"/>
          </a:p>
        </p:txBody>
      </p:sp>
      <p:sp>
        <p:nvSpPr>
          <p:cNvPr id="7" name="Slide Number Placeholder 6"/>
          <p:cNvSpPr>
            <a:spLocks noGrp="1"/>
          </p:cNvSpPr>
          <p:nvPr>
            <p:ph type="sldNum" sz="quarter" idx="12"/>
          </p:nvPr>
        </p:nvSpPr>
        <p:spPr/>
        <p:txBody>
          <a:bodyPr/>
          <a:lstStyle>
            <a:extLst/>
          </a:lstStyle>
          <a:p>
            <a:pPr>
              <a:defRPr/>
            </a:pPr>
            <a:fld id="{A1A21593-E014-422B-ABDF-4C45D193541B}" type="slidenum">
              <a:rPr lang="en-IN" smtClean="0"/>
              <a:pPr>
                <a:defRPr/>
              </a:pPr>
              <a:t>‹#›</a:t>
            </a:fld>
            <a:endParaRPr lang="en-IN"/>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5">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a:defRPr/>
            </a:pPr>
            <a:fld id="{2BE5E2F1-EE49-4200-BB54-FD426189B56F}" type="datetimeFigureOut">
              <a:rPr lang="en-IN" smtClean="0"/>
              <a:pPr>
                <a:defRPr/>
              </a:pPr>
              <a:t>01-09-2020</a:t>
            </a:fld>
            <a:endParaRPr lang="en-IN"/>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defRPr/>
            </a:pPr>
            <a:endParaRPr lang="en-IN"/>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72433EF1-635E-45D5-A77A-CE5A7406ABA3}" type="slidenum">
              <a:rPr lang="en-IN" smtClean="0"/>
              <a:pPr>
                <a:defRPr/>
              </a:pPr>
              <a:t>‹#›</a:t>
            </a:fld>
            <a:endParaRPr lang="en-IN"/>
          </a:p>
        </p:txBody>
      </p:sp>
    </p:spTree>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10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79.xml"/><Relationship Id="rId5" Type="http://schemas.openxmlformats.org/officeDocument/2006/relationships/image" Target="../media/image83.jpeg"/><Relationship Id="rId4" Type="http://schemas.openxmlformats.org/officeDocument/2006/relationships/image" Target="../media/image82.jpeg"/></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0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0.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11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slideLayout" Target="../slideLayouts/slideLayout7.xml"/><Relationship Id="rId1" Type="http://schemas.openxmlformats.org/officeDocument/2006/relationships/tags" Target="../tags/tag83.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86.xml"/><Relationship Id="rId4" Type="http://schemas.openxmlformats.org/officeDocument/2006/relationships/image" Target="../media/image88.jpeg"/></Relationships>
</file>

<file path=ppt/slides/_rels/slide1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87.xml"/><Relationship Id="rId4" Type="http://schemas.openxmlformats.org/officeDocument/2006/relationships/image" Target="../media/image89.jpeg"/></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1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90.jpeg"/></Relationships>
</file>

<file path=ppt/slides/_rels/slide1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1.xml"/><Relationship Id="rId4" Type="http://schemas.openxmlformats.org/officeDocument/2006/relationships/image" Target="../media/image10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ideo" Target="file:///C:\Users\ssgj\Desktop\ONLINE%20CLASS\CHAPTER%208\How%20is%20Phosphodiester%20Bond%20formed%20in%20DNA%20Why%20the%20Name.mp4"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tags" Target="../tags/tag9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4.xml"/><Relationship Id="rId5" Type="http://schemas.openxmlformats.org/officeDocument/2006/relationships/image" Target="../media/image112.jpeg"/><Relationship Id="rId4" Type="http://schemas.openxmlformats.org/officeDocument/2006/relationships/image" Target="../media/image111.jpeg"/></Relationships>
</file>

<file path=ppt/slides/_rels/slide14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7.xml"/><Relationship Id="rId1" Type="http://schemas.openxmlformats.org/officeDocument/2006/relationships/tags" Target="../tags/tag9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14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hyperlink" Target="Gene%20nature%20expression%20and%20regulation.ppt" TargetMode="External"/><Relationship Id="rId5" Type="http://schemas.openxmlformats.org/officeDocument/2006/relationships/image" Target="../media/image118.jpeg"/><Relationship Id="rId4" Type="http://schemas.openxmlformats.org/officeDocument/2006/relationships/image" Target="../media/image117.jpeg"/></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7.xml"/><Relationship Id="rId1" Type="http://schemas.openxmlformats.org/officeDocument/2006/relationships/tags" Target="../tags/tag9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17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1.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3.xml"/></Relationships>
</file>

<file path=ppt/slides/_rels/slide1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1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7.xml"/><Relationship Id="rId1" Type="http://schemas.openxmlformats.org/officeDocument/2006/relationships/tags" Target="../tags/tag105.xml"/></Relationships>
</file>

<file path=ppt/slides/_rels/slide18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ideo" Target="file:///C:\Users\ssgj\Desktop\ONLINE%20CLASS\CHAPTER%208\Peptide%20Bonds%20-%20Amino%20Acids%20-%20JEE%20Concept%20-%20Chemistry.mp4"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video" Target="file:///C:\Users\ssgj\Desktop\ONLINE%20CLASS\CHAPTER%208\glycosidic%20bonding.mp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38.jpe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2.xml"/><Relationship Id="rId1" Type="http://schemas.openxmlformats.org/officeDocument/2006/relationships/tags" Target="../tags/tag51.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tags" Target="../tags/tag6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73.jpeg"/></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50850" y="541338"/>
            <a:ext cx="5003800" cy="420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685800" y="4332288"/>
            <a:ext cx="7259638"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lang="en-US" sz="4800" b="1" u="sng" dirty="0" smtClean="0">
                <a:solidFill>
                  <a:schemeClr val="accent2"/>
                </a:solidFill>
                <a:latin typeface="Lucida Handwriting" pitchFamily="66" charset="0"/>
              </a:rPr>
              <a:t>Ch-09,Biomolecules</a:t>
            </a:r>
          </a:p>
          <a:p>
            <a:pPr fontAlgn="auto">
              <a:spcBef>
                <a:spcPts val="0"/>
              </a:spcBef>
              <a:spcAft>
                <a:spcPts val="0"/>
              </a:spcAft>
              <a:defRPr/>
            </a:pPr>
            <a:r>
              <a:rPr lang="en-US" sz="4800" b="1" u="sng" dirty="0" smtClean="0">
                <a:solidFill>
                  <a:schemeClr val="accent2"/>
                </a:solidFill>
                <a:latin typeface="Lucida Handwriting" pitchFamily="66" charset="0"/>
              </a:rPr>
              <a:t>Class XI </a:t>
            </a:r>
            <a:endParaRPr lang="en-IN" sz="4800" b="1" u="sng" dirty="0">
              <a:solidFill>
                <a:schemeClr val="accent2"/>
              </a:solidFill>
              <a:latin typeface="Lucida Handwriting" pitchFamily="66" charset="0"/>
            </a:endParaRPr>
          </a:p>
        </p:txBody>
      </p:sp>
      <p:sp>
        <p:nvSpPr>
          <p:cNvPr id="6148" name="TextBox 7"/>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smtClean="0"/>
              <a:t>Biomolecules</a:t>
            </a:r>
            <a:r>
              <a:rPr lang="en-US" dirty="0" smtClean="0"/>
              <a:t> </a:t>
            </a:r>
            <a:endParaRPr lang="en-US" dirty="0"/>
          </a:p>
        </p:txBody>
      </p:sp>
      <p:sp>
        <p:nvSpPr>
          <p:cNvPr id="3" name="Content Placeholder 2"/>
          <p:cNvSpPr>
            <a:spLocks noGrp="1"/>
          </p:cNvSpPr>
          <p:nvPr>
            <p:ph idx="1"/>
          </p:nvPr>
        </p:nvSpPr>
        <p:spPr/>
        <p:txBody>
          <a:bodyPr/>
          <a:lstStyle/>
          <a:p>
            <a:pPr algn="just"/>
            <a:r>
              <a:rPr lang="en-US" dirty="0" smtClean="0"/>
              <a:t> From a chemistry point of view, it can identify  by functional groups like</a:t>
            </a:r>
            <a:r>
              <a:rPr lang="en-US" dirty="0" smtClean="0">
                <a:solidFill>
                  <a:srgbClr val="FF0000"/>
                </a:solidFill>
              </a:rPr>
              <a:t> </a:t>
            </a:r>
            <a:r>
              <a:rPr lang="en-US" dirty="0" err="1" smtClean="0">
                <a:solidFill>
                  <a:srgbClr val="FF0000"/>
                </a:solidFill>
              </a:rPr>
              <a:t>aldehydes</a:t>
            </a:r>
            <a:r>
              <a:rPr lang="en-US" dirty="0" smtClean="0">
                <a:solidFill>
                  <a:srgbClr val="FF0000"/>
                </a:solidFill>
              </a:rPr>
              <a:t>, </a:t>
            </a:r>
            <a:r>
              <a:rPr lang="en-US" dirty="0" err="1" smtClean="0">
                <a:solidFill>
                  <a:srgbClr val="FF0000"/>
                </a:solidFill>
              </a:rPr>
              <a:t>ketones</a:t>
            </a:r>
            <a:r>
              <a:rPr lang="en-US" dirty="0" smtClean="0">
                <a:solidFill>
                  <a:srgbClr val="FF0000"/>
                </a:solidFill>
              </a:rPr>
              <a:t>, aromatic compounds</a:t>
            </a:r>
            <a:r>
              <a:rPr lang="en-US" dirty="0" smtClean="0"/>
              <a:t>, etc.</a:t>
            </a:r>
          </a:p>
          <a:p>
            <a:pPr algn="just"/>
            <a:r>
              <a:rPr lang="en-US" dirty="0" smtClean="0"/>
              <a:t> But from a biological point of view, we shall classify them into </a:t>
            </a:r>
            <a:r>
              <a:rPr lang="en-US" dirty="0" smtClean="0">
                <a:solidFill>
                  <a:srgbClr val="FF0000"/>
                </a:solidFill>
              </a:rPr>
              <a:t>amino acids, nucleotide bases, fatty acids </a:t>
            </a:r>
            <a:r>
              <a:rPr lang="en-US" dirty="0" smtClean="0"/>
              <a:t>etc.</a:t>
            </a:r>
            <a:endParaRPr lang="en-US" dirty="0"/>
          </a:p>
        </p:txBody>
      </p:sp>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sgj\Desktop\trans image\lipid-chemistry-7-638.jpg"/>
          <p:cNvPicPr>
            <a:picLocks noChangeAspect="1" noChangeArrowheads="1"/>
          </p:cNvPicPr>
          <p:nvPr/>
        </p:nvPicPr>
        <p:blipFill>
          <a:blip r:embed="rId3"/>
          <a:srcRect/>
          <a:stretch>
            <a:fillRect/>
          </a:stretch>
        </p:blipFill>
        <p:spPr bwMode="auto">
          <a:xfrm>
            <a:off x="152400" y="381000"/>
            <a:ext cx="7772400" cy="6096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708400" y="765175"/>
            <a:ext cx="1943100" cy="33337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LIPIDS</a:t>
            </a:r>
            <a:endParaRPr lang="en-IN" sz="2400" dirty="0"/>
          </a:p>
        </p:txBody>
      </p:sp>
      <p:cxnSp>
        <p:nvCxnSpPr>
          <p:cNvPr id="4" name="Straight Connector 3"/>
          <p:cNvCxnSpPr/>
          <p:nvPr/>
        </p:nvCxnSpPr>
        <p:spPr>
          <a:xfrm flipH="1" flipV="1">
            <a:off x="1620838" y="938213"/>
            <a:ext cx="208756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5651500" y="931863"/>
            <a:ext cx="208756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600200" y="938213"/>
            <a:ext cx="0" cy="4318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743825" y="908050"/>
            <a:ext cx="0" cy="4318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43438" y="1125538"/>
            <a:ext cx="0" cy="4318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71550" y="1412875"/>
            <a:ext cx="1296988" cy="35242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dirty="0"/>
              <a:t>Simple</a:t>
            </a:r>
            <a:endParaRPr lang="en-IN" dirty="0"/>
          </a:p>
        </p:txBody>
      </p:sp>
      <p:sp>
        <p:nvSpPr>
          <p:cNvPr id="10" name="Rounded Rectangle 9"/>
          <p:cNvSpPr/>
          <p:nvPr/>
        </p:nvSpPr>
        <p:spPr>
          <a:xfrm>
            <a:off x="3851275" y="1546225"/>
            <a:ext cx="1657350" cy="3365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dirty="0"/>
              <a:t>Complex</a:t>
            </a:r>
            <a:endParaRPr lang="en-IN" dirty="0"/>
          </a:p>
        </p:txBody>
      </p:sp>
      <p:sp>
        <p:nvSpPr>
          <p:cNvPr id="11" name="Rounded Rectangle 10"/>
          <p:cNvSpPr/>
          <p:nvPr/>
        </p:nvSpPr>
        <p:spPr>
          <a:xfrm>
            <a:off x="6629400" y="1341438"/>
            <a:ext cx="1439863" cy="350837"/>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dirty="0"/>
              <a:t>Derived</a:t>
            </a:r>
            <a:endParaRPr lang="en-IN" dirty="0"/>
          </a:p>
        </p:txBody>
      </p:sp>
      <p:cxnSp>
        <p:nvCxnSpPr>
          <p:cNvPr id="13" name="Straight Connector 12"/>
          <p:cNvCxnSpPr/>
          <p:nvPr/>
        </p:nvCxnSpPr>
        <p:spPr>
          <a:xfrm>
            <a:off x="3995738" y="1916113"/>
            <a:ext cx="0" cy="101917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95738" y="2205038"/>
            <a:ext cx="215900"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070" name="TextBox 17"/>
          <p:cNvSpPr txBox="1">
            <a:spLocks noChangeArrowheads="1"/>
          </p:cNvSpPr>
          <p:nvPr/>
        </p:nvSpPr>
        <p:spPr bwMode="auto">
          <a:xfrm>
            <a:off x="4211638" y="2051050"/>
            <a:ext cx="14112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Phospholipids</a:t>
            </a:r>
            <a:endParaRPr lang="en-IN" sz="1400"/>
          </a:p>
        </p:txBody>
      </p:sp>
      <p:cxnSp>
        <p:nvCxnSpPr>
          <p:cNvPr id="19" name="Straight Arrow Connector 18"/>
          <p:cNvCxnSpPr/>
          <p:nvPr/>
        </p:nvCxnSpPr>
        <p:spPr>
          <a:xfrm>
            <a:off x="3995738" y="2554288"/>
            <a:ext cx="215900"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072" name="TextBox 19"/>
          <p:cNvSpPr txBox="1">
            <a:spLocks noChangeArrowheads="1"/>
          </p:cNvSpPr>
          <p:nvPr/>
        </p:nvSpPr>
        <p:spPr bwMode="auto">
          <a:xfrm>
            <a:off x="4211638" y="2401888"/>
            <a:ext cx="1146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Glycolipids</a:t>
            </a:r>
            <a:endParaRPr lang="en-IN" sz="1400"/>
          </a:p>
        </p:txBody>
      </p:sp>
      <p:cxnSp>
        <p:nvCxnSpPr>
          <p:cNvPr id="21" name="Straight Arrow Connector 20"/>
          <p:cNvCxnSpPr/>
          <p:nvPr/>
        </p:nvCxnSpPr>
        <p:spPr>
          <a:xfrm>
            <a:off x="3995738" y="2935288"/>
            <a:ext cx="215900"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074" name="TextBox 21"/>
          <p:cNvSpPr txBox="1">
            <a:spLocks noChangeArrowheads="1"/>
          </p:cNvSpPr>
          <p:nvPr/>
        </p:nvSpPr>
        <p:spPr bwMode="auto">
          <a:xfrm>
            <a:off x="4211638" y="2781300"/>
            <a:ext cx="12874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Lipoproteins</a:t>
            </a:r>
            <a:endParaRPr lang="en-IN" sz="1400"/>
          </a:p>
        </p:txBody>
      </p:sp>
      <p:cxnSp>
        <p:nvCxnSpPr>
          <p:cNvPr id="49" name="Straight Connector 48"/>
          <p:cNvCxnSpPr/>
          <p:nvPr/>
        </p:nvCxnSpPr>
        <p:spPr>
          <a:xfrm>
            <a:off x="1547813" y="1765300"/>
            <a:ext cx="0" cy="2857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11188" y="2051050"/>
            <a:ext cx="24479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611188" y="2051050"/>
            <a:ext cx="0" cy="30797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59113" y="2060575"/>
            <a:ext cx="0" cy="307975"/>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396875" y="2425700"/>
            <a:ext cx="1511300" cy="3556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dirty="0"/>
              <a:t>Fats &amp; Oils</a:t>
            </a:r>
            <a:endParaRPr lang="en-IN" dirty="0"/>
          </a:p>
        </p:txBody>
      </p:sp>
      <p:sp>
        <p:nvSpPr>
          <p:cNvPr id="57" name="Rounded Rectangle 56"/>
          <p:cNvSpPr/>
          <p:nvPr/>
        </p:nvSpPr>
        <p:spPr>
          <a:xfrm>
            <a:off x="2268538" y="2425700"/>
            <a:ext cx="1365250" cy="3556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dirty="0"/>
              <a:t>Waxes</a:t>
            </a:r>
            <a:endParaRPr lang="en-IN" dirty="0"/>
          </a:p>
        </p:txBody>
      </p:sp>
      <p:cxnSp>
        <p:nvCxnSpPr>
          <p:cNvPr id="103" name="Straight Connector 102"/>
          <p:cNvCxnSpPr/>
          <p:nvPr/>
        </p:nvCxnSpPr>
        <p:spPr>
          <a:xfrm>
            <a:off x="7121525" y="1689100"/>
            <a:ext cx="0" cy="65087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7121525" y="1989138"/>
            <a:ext cx="215900"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083" name="TextBox 17"/>
          <p:cNvSpPr txBox="1">
            <a:spLocks noChangeArrowheads="1"/>
          </p:cNvSpPr>
          <p:nvPr/>
        </p:nvSpPr>
        <p:spPr bwMode="auto">
          <a:xfrm>
            <a:off x="7337425" y="1835150"/>
            <a:ext cx="927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dirty="0"/>
              <a:t>Steroids</a:t>
            </a:r>
            <a:endParaRPr lang="en-IN" sz="1400" dirty="0"/>
          </a:p>
        </p:txBody>
      </p:sp>
      <p:cxnSp>
        <p:nvCxnSpPr>
          <p:cNvPr id="106" name="Straight Arrow Connector 105"/>
          <p:cNvCxnSpPr/>
          <p:nvPr/>
        </p:nvCxnSpPr>
        <p:spPr>
          <a:xfrm>
            <a:off x="7121525" y="2338388"/>
            <a:ext cx="215900" cy="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085" name="TextBox 19"/>
          <p:cNvSpPr txBox="1">
            <a:spLocks noChangeArrowheads="1"/>
          </p:cNvSpPr>
          <p:nvPr/>
        </p:nvSpPr>
        <p:spPr bwMode="auto">
          <a:xfrm>
            <a:off x="7337425" y="2185988"/>
            <a:ext cx="9937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Terpenes</a:t>
            </a:r>
            <a:endParaRPr lang="en-IN" sz="1400"/>
          </a:p>
        </p:txBody>
      </p:sp>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539750" y="993775"/>
            <a:ext cx="2808288" cy="514350"/>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SIMPLE LIPIDS</a:t>
            </a:r>
            <a:endParaRPr lang="en-IN" sz="2400" dirty="0"/>
          </a:p>
        </p:txBody>
      </p:sp>
      <p:sp>
        <p:nvSpPr>
          <p:cNvPr id="4" name="TextBox 3"/>
          <p:cNvSpPr txBox="1"/>
          <p:nvPr/>
        </p:nvSpPr>
        <p:spPr>
          <a:xfrm>
            <a:off x="539750" y="1724025"/>
            <a:ext cx="7308850" cy="12001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They are esters of fatty acids with alcohol. They are of 2 types : </a:t>
            </a:r>
          </a:p>
          <a:p>
            <a:pPr>
              <a:defRPr/>
            </a:pPr>
            <a:endParaRPr lang="en-US" dirty="0"/>
          </a:p>
          <a:p>
            <a:pPr>
              <a:defRPr/>
            </a:pPr>
            <a:r>
              <a:rPr lang="en-US" dirty="0"/>
              <a:t>   1. Neutral or true fats : Esters of fatty acids with glycerol</a:t>
            </a:r>
          </a:p>
          <a:p>
            <a:pPr>
              <a:defRPr/>
            </a:pPr>
            <a:r>
              <a:rPr lang="en-US" dirty="0"/>
              <a:t>   2. Waxes : Esters of fatty acids with alcohol other than glycerol.</a:t>
            </a:r>
            <a:endParaRPr lang="en-IN" dirty="0"/>
          </a:p>
        </p:txBody>
      </p:sp>
      <p:sp>
        <p:nvSpPr>
          <p:cNvPr id="5" name="Rounded Rectangle 4"/>
          <p:cNvSpPr/>
          <p:nvPr/>
        </p:nvSpPr>
        <p:spPr>
          <a:xfrm>
            <a:off x="539750" y="3563938"/>
            <a:ext cx="2376488" cy="658812"/>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000" dirty="0"/>
              <a:t>Neutral / True fats</a:t>
            </a:r>
            <a:endParaRPr lang="en-IN" sz="2000" dirty="0"/>
          </a:p>
        </p:txBody>
      </p:sp>
      <p:sp>
        <p:nvSpPr>
          <p:cNvPr id="7" name="TextBox 6"/>
          <p:cNvSpPr txBox="1"/>
          <p:nvPr/>
        </p:nvSpPr>
        <p:spPr>
          <a:xfrm>
            <a:off x="539750" y="4460875"/>
            <a:ext cx="6883400" cy="120015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dirty="0"/>
              <a:t>True fats are made up of C, H, &amp; O but O is less</a:t>
            </a:r>
          </a:p>
          <a:p>
            <a:pPr>
              <a:defRPr/>
            </a:pPr>
            <a:r>
              <a:rPr lang="en-US" dirty="0"/>
              <a:t>A fat molecule is made up of 2 components : </a:t>
            </a:r>
          </a:p>
          <a:p>
            <a:pPr marL="342900" indent="-342900">
              <a:buFontTx/>
              <a:buAutoNum type="alphaLcParenR"/>
              <a:defRPr/>
            </a:pPr>
            <a:r>
              <a:rPr lang="en-US" b="1" dirty="0"/>
              <a:t>GLYCEROL</a:t>
            </a:r>
            <a:r>
              <a:rPr lang="en-US" dirty="0"/>
              <a:t> </a:t>
            </a:r>
          </a:p>
          <a:p>
            <a:pPr>
              <a:defRPr/>
            </a:pPr>
            <a:r>
              <a:rPr lang="en-US" b="1" dirty="0"/>
              <a:t>b) FATTY ACIDS</a:t>
            </a:r>
            <a:r>
              <a:rPr lang="en-US" dirty="0"/>
              <a:t> (1-3 </a:t>
            </a:r>
            <a:r>
              <a:rPr lang="en-US" dirty="0" err="1"/>
              <a:t>mol</a:t>
            </a:r>
            <a:r>
              <a:rPr lang="en-US" dirty="0"/>
              <a:t>, of same or diff long chained)</a:t>
            </a:r>
            <a:endParaRPr lang="en-IN" b="1" dirty="0"/>
          </a:p>
        </p:txBody>
      </p:sp>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sgj\Desktop\trans image\digestion-lipids-diagram-45845008.jpg"/>
          <p:cNvPicPr>
            <a:picLocks noChangeAspect="1" noChangeArrowheads="1"/>
          </p:cNvPicPr>
          <p:nvPr/>
        </p:nvPicPr>
        <p:blipFill>
          <a:blip r:embed="rId3"/>
          <a:srcRect/>
          <a:stretch>
            <a:fillRect/>
          </a:stretch>
        </p:blipFill>
        <p:spPr bwMode="auto">
          <a:xfrm>
            <a:off x="228600" y="661181"/>
            <a:ext cx="7162800" cy="5535637"/>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sgj\Desktop\trans image\slide_3 (2).jpg"/>
          <p:cNvPicPr>
            <a:picLocks noChangeAspect="1" noChangeArrowheads="1"/>
          </p:cNvPicPr>
          <p:nvPr/>
        </p:nvPicPr>
        <p:blipFill>
          <a:blip r:embed="rId3"/>
          <a:srcRect/>
          <a:stretch>
            <a:fillRect/>
          </a:stretch>
        </p:blipFill>
        <p:spPr bwMode="auto">
          <a:xfrm>
            <a:off x="228600" y="228600"/>
            <a:ext cx="7696200" cy="63246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sgj\Desktop\trans image\b4-lipid-41-728.jpg"/>
          <p:cNvPicPr>
            <a:picLocks noChangeAspect="1" noChangeArrowheads="1"/>
          </p:cNvPicPr>
          <p:nvPr/>
        </p:nvPicPr>
        <p:blipFill>
          <a:blip r:embed="rId3"/>
          <a:srcRect/>
          <a:stretch>
            <a:fillRect/>
          </a:stretch>
        </p:blipFill>
        <p:spPr bwMode="auto">
          <a:xfrm>
            <a:off x="533400" y="895350"/>
            <a:ext cx="7391400" cy="520065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sgj\Desktop\trans image\29ab126df8b9010a27d0e2d40671cc48b1edfe729ad37b1704d8d0a4de7031e6.jpg"/>
          <p:cNvPicPr>
            <a:picLocks noChangeAspect="1" noChangeArrowheads="1"/>
          </p:cNvPicPr>
          <p:nvPr/>
        </p:nvPicPr>
        <p:blipFill>
          <a:blip r:embed="rId3"/>
          <a:srcRect/>
          <a:stretch>
            <a:fillRect/>
          </a:stretch>
        </p:blipFill>
        <p:spPr bwMode="auto">
          <a:xfrm>
            <a:off x="228600" y="304800"/>
            <a:ext cx="7467600" cy="648652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95288" y="549275"/>
            <a:ext cx="1584325" cy="512763"/>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000" dirty="0"/>
              <a:t>Glycerol</a:t>
            </a:r>
            <a:endParaRPr lang="en-IN" sz="2000" dirty="0"/>
          </a:p>
        </p:txBody>
      </p:sp>
      <p:sp>
        <p:nvSpPr>
          <p:cNvPr id="4" name="TextBox 3"/>
          <p:cNvSpPr txBox="1"/>
          <p:nvPr/>
        </p:nvSpPr>
        <p:spPr>
          <a:xfrm>
            <a:off x="395288" y="1341438"/>
            <a:ext cx="4024312"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A glycerol mol has 3 carbons each bearing a </a:t>
            </a:r>
            <a:r>
              <a:rPr lang="en-US" dirty="0" smtClean="0"/>
              <a:t>–</a:t>
            </a:r>
            <a:r>
              <a:rPr lang="en-US" dirty="0"/>
              <a:t>OH group</a:t>
            </a:r>
            <a:endParaRPr lang="en-IN" dirty="0"/>
          </a:p>
        </p:txBody>
      </p:sp>
      <p:pic>
        <p:nvPicPr>
          <p:cNvPr id="5" name="Picture 4"/>
          <p:cNvPicPr>
            <a:picLocks noChangeAspect="1"/>
          </p:cNvPicPr>
          <p:nvPr/>
        </p:nvPicPr>
        <p:blipFill>
          <a:blip r:embed="rId4"/>
          <a:stretch>
            <a:fillRect/>
          </a:stretch>
        </p:blipFill>
        <p:spPr>
          <a:xfrm>
            <a:off x="5029200" y="476250"/>
            <a:ext cx="2971800" cy="2479675"/>
          </a:xfrm>
          <a:prstGeom prst="rect">
            <a:avLst/>
          </a:prstGeom>
          <a:ln>
            <a:noFill/>
          </a:ln>
          <a:effectLst>
            <a:outerShdw blurRad="190500" algn="tl" rotWithShape="0">
              <a:srgbClr val="000000">
                <a:alpha val="70000"/>
              </a:srgbClr>
            </a:outerShdw>
          </a:effectLst>
        </p:spPr>
      </p:pic>
      <p:sp>
        <p:nvSpPr>
          <p:cNvPr id="6" name="Rounded Rectangle 5"/>
          <p:cNvSpPr/>
          <p:nvPr/>
        </p:nvSpPr>
        <p:spPr>
          <a:xfrm>
            <a:off x="374650" y="2601913"/>
            <a:ext cx="1582738" cy="514350"/>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000" dirty="0"/>
              <a:t>Fatty acid</a:t>
            </a:r>
            <a:endParaRPr lang="en-IN" sz="2000" dirty="0"/>
          </a:p>
        </p:txBody>
      </p:sp>
      <p:pic>
        <p:nvPicPr>
          <p:cNvPr id="7" name="Picture 6"/>
          <p:cNvPicPr>
            <a:picLocks noChangeAspect="1"/>
          </p:cNvPicPr>
          <p:nvPr/>
        </p:nvPicPr>
        <p:blipFill>
          <a:blip r:embed="rId5"/>
          <a:stretch>
            <a:fillRect/>
          </a:stretch>
        </p:blipFill>
        <p:spPr>
          <a:xfrm>
            <a:off x="5029200" y="3060700"/>
            <a:ext cx="2971800" cy="3032125"/>
          </a:xfrm>
          <a:prstGeom prst="rect">
            <a:avLst/>
          </a:prstGeom>
          <a:ln>
            <a:noFill/>
          </a:ln>
          <a:effectLst>
            <a:outerShdw blurRad="190500" algn="tl" rotWithShape="0">
              <a:srgbClr val="000000">
                <a:alpha val="70000"/>
              </a:srgbClr>
            </a:outerShdw>
          </a:effectLst>
        </p:spPr>
      </p:pic>
      <p:sp>
        <p:nvSpPr>
          <p:cNvPr id="8" name="TextBox 7"/>
          <p:cNvSpPr txBox="1"/>
          <p:nvPr/>
        </p:nvSpPr>
        <p:spPr>
          <a:xfrm>
            <a:off x="395288" y="3284538"/>
            <a:ext cx="4100512"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A fatty acid </a:t>
            </a:r>
            <a:r>
              <a:rPr lang="en-US" dirty="0" err="1"/>
              <a:t>mol</a:t>
            </a:r>
            <a:r>
              <a:rPr lang="en-US" dirty="0"/>
              <a:t> is an </a:t>
            </a:r>
            <a:r>
              <a:rPr lang="en-US" dirty="0" err="1"/>
              <a:t>unbranched</a:t>
            </a:r>
            <a:r>
              <a:rPr lang="en-US" dirty="0"/>
              <a:t> chain of C-atoms.</a:t>
            </a:r>
          </a:p>
          <a:p>
            <a:pPr>
              <a:defRPr/>
            </a:pPr>
            <a:endParaRPr lang="en-US" dirty="0"/>
          </a:p>
          <a:p>
            <a:pPr>
              <a:defRPr/>
            </a:pPr>
            <a:r>
              <a:rPr lang="en-US" dirty="0"/>
              <a:t>It has a –COOH group at one end and a H bonded to almost all the C-atoms</a:t>
            </a:r>
          </a:p>
          <a:p>
            <a:pPr>
              <a:defRPr/>
            </a:pPr>
            <a:endParaRPr lang="en-US" dirty="0"/>
          </a:p>
          <a:p>
            <a:pPr>
              <a:defRPr/>
            </a:pPr>
            <a:r>
              <a:rPr lang="en-US" dirty="0"/>
              <a:t>Fatty acids may be saturated or unsaturated</a:t>
            </a:r>
            <a:endParaRPr lang="en-IN" dirty="0"/>
          </a:p>
        </p:txBody>
      </p:sp>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gj\Desktop\trans image\carbon-carboxylyicacids_jun9.jpg"/>
          <p:cNvPicPr>
            <a:picLocks noChangeAspect="1" noChangeArrowheads="1"/>
          </p:cNvPicPr>
          <p:nvPr/>
        </p:nvPicPr>
        <p:blipFill>
          <a:blip r:embed="rId3" cstate="print"/>
          <a:srcRect/>
          <a:stretch>
            <a:fillRect/>
          </a:stretch>
        </p:blipFill>
        <p:spPr bwMode="auto">
          <a:xfrm>
            <a:off x="665988" y="583692"/>
            <a:ext cx="7106412" cy="5664708"/>
          </a:xfrm>
          <a:prstGeom prst="rect">
            <a:avLst/>
          </a:prstGeom>
          <a:noFill/>
        </p:spPr>
      </p:pic>
    </p:spTree>
    <p:custDataLst>
      <p:tags r:id="rId1"/>
    </p:custData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sgj\Desktop\trans image\linolenic acid.gif"/>
          <p:cNvPicPr>
            <a:picLocks noChangeAspect="1" noChangeArrowheads="1"/>
          </p:cNvPicPr>
          <p:nvPr/>
        </p:nvPicPr>
        <p:blipFill>
          <a:blip r:embed="rId3"/>
          <a:srcRect/>
          <a:stretch>
            <a:fillRect/>
          </a:stretch>
        </p:blipFill>
        <p:spPr bwMode="auto">
          <a:xfrm>
            <a:off x="457200" y="838200"/>
            <a:ext cx="7391400" cy="4724400"/>
          </a:xfrm>
          <a:prstGeom prst="rect">
            <a:avLst/>
          </a:prstGeom>
          <a:noFill/>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278188" y="1049338"/>
            <a:ext cx="2879725" cy="57467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a:solidFill>
                  <a:schemeClr val="accent2"/>
                </a:solidFill>
              </a:rPr>
              <a:t>BIOMOLECULES</a:t>
            </a:r>
            <a:endParaRPr lang="en-IN" b="1" dirty="0">
              <a:solidFill>
                <a:schemeClr val="accent2"/>
              </a:solidFill>
            </a:endParaRPr>
          </a:p>
        </p:txBody>
      </p:sp>
      <p:cxnSp>
        <p:nvCxnSpPr>
          <p:cNvPr id="5" name="Straight Connector 4"/>
          <p:cNvCxnSpPr>
            <a:stCxn id="3" idx="2"/>
          </p:cNvCxnSpPr>
          <p:nvPr/>
        </p:nvCxnSpPr>
        <p:spPr>
          <a:xfrm>
            <a:off x="4718050" y="1624013"/>
            <a:ext cx="0" cy="288925"/>
          </a:xfrm>
          <a:prstGeom prst="line">
            <a:avLst/>
          </a:prstGeom>
          <a:ln w="28575"/>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2414588" y="1912938"/>
            <a:ext cx="4535487" cy="0"/>
          </a:xfrm>
          <a:prstGeom prst="line">
            <a:avLst/>
          </a:prstGeom>
          <a:ln w="28575"/>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2401888" y="1912938"/>
            <a:ext cx="9525" cy="647700"/>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6950075" y="1912938"/>
            <a:ext cx="0" cy="647700"/>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8200" name="TextBox 12"/>
          <p:cNvSpPr txBox="1">
            <a:spLocks noChangeArrowheads="1"/>
          </p:cNvSpPr>
          <p:nvPr/>
        </p:nvSpPr>
        <p:spPr bwMode="auto">
          <a:xfrm>
            <a:off x="1784350" y="2560638"/>
            <a:ext cx="1277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u="sng"/>
              <a:t>Inorganic</a:t>
            </a:r>
            <a:endParaRPr lang="en-IN" u="sng"/>
          </a:p>
        </p:txBody>
      </p:sp>
      <p:sp>
        <p:nvSpPr>
          <p:cNvPr id="8201" name="TextBox 13"/>
          <p:cNvSpPr txBox="1">
            <a:spLocks noChangeArrowheads="1"/>
          </p:cNvSpPr>
          <p:nvPr/>
        </p:nvSpPr>
        <p:spPr bwMode="auto">
          <a:xfrm>
            <a:off x="6378575" y="2560638"/>
            <a:ext cx="10763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u="sng"/>
              <a:t>Organic</a:t>
            </a:r>
            <a:endParaRPr lang="en-IN" u="sng"/>
          </a:p>
        </p:txBody>
      </p:sp>
      <p:sp>
        <p:nvSpPr>
          <p:cNvPr id="15" name="TextBox 14"/>
          <p:cNvSpPr txBox="1"/>
          <p:nvPr/>
        </p:nvSpPr>
        <p:spPr>
          <a:xfrm>
            <a:off x="1066800" y="2935288"/>
            <a:ext cx="1971675" cy="92233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lang="en-US" dirty="0"/>
              <a:t>Minerals</a:t>
            </a:r>
          </a:p>
          <a:p>
            <a:pPr fontAlgn="auto">
              <a:spcBef>
                <a:spcPts val="0"/>
              </a:spcBef>
              <a:spcAft>
                <a:spcPts val="0"/>
              </a:spcAft>
              <a:defRPr/>
            </a:pPr>
            <a:r>
              <a:rPr lang="en-US" dirty="0"/>
              <a:t>Gases</a:t>
            </a:r>
          </a:p>
          <a:p>
            <a:pPr fontAlgn="auto">
              <a:spcBef>
                <a:spcPts val="0"/>
              </a:spcBef>
              <a:spcAft>
                <a:spcPts val="0"/>
              </a:spcAft>
              <a:defRPr/>
            </a:pPr>
            <a:r>
              <a:rPr lang="en-US" dirty="0"/>
              <a:t>Water</a:t>
            </a:r>
            <a:endParaRPr lang="en-IN" dirty="0"/>
          </a:p>
        </p:txBody>
      </p:sp>
      <p:sp>
        <p:nvSpPr>
          <p:cNvPr id="16" name="TextBox 15"/>
          <p:cNvSpPr txBox="1"/>
          <p:nvPr/>
        </p:nvSpPr>
        <p:spPr>
          <a:xfrm>
            <a:off x="5029200" y="2921000"/>
            <a:ext cx="3071813" cy="23082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lang="en-US" dirty="0"/>
              <a:t>Carbohydrates</a:t>
            </a:r>
          </a:p>
          <a:p>
            <a:pPr fontAlgn="auto">
              <a:spcBef>
                <a:spcPts val="0"/>
              </a:spcBef>
              <a:spcAft>
                <a:spcPts val="0"/>
              </a:spcAft>
              <a:defRPr/>
            </a:pPr>
            <a:r>
              <a:rPr lang="en-US" dirty="0"/>
              <a:t>Lipids</a:t>
            </a:r>
          </a:p>
          <a:p>
            <a:pPr fontAlgn="auto">
              <a:spcBef>
                <a:spcPts val="0"/>
              </a:spcBef>
              <a:spcAft>
                <a:spcPts val="0"/>
              </a:spcAft>
              <a:defRPr/>
            </a:pPr>
            <a:r>
              <a:rPr lang="en-US" dirty="0"/>
              <a:t>Amino acids</a:t>
            </a:r>
          </a:p>
          <a:p>
            <a:pPr fontAlgn="auto">
              <a:spcBef>
                <a:spcPts val="0"/>
              </a:spcBef>
              <a:spcAft>
                <a:spcPts val="0"/>
              </a:spcAft>
              <a:defRPr/>
            </a:pPr>
            <a:r>
              <a:rPr lang="en-US" dirty="0"/>
              <a:t>Proteins</a:t>
            </a:r>
          </a:p>
          <a:p>
            <a:pPr fontAlgn="auto">
              <a:spcBef>
                <a:spcPts val="0"/>
              </a:spcBef>
              <a:spcAft>
                <a:spcPts val="0"/>
              </a:spcAft>
              <a:defRPr/>
            </a:pPr>
            <a:r>
              <a:rPr lang="en-US" dirty="0"/>
              <a:t>Enzymes</a:t>
            </a:r>
          </a:p>
          <a:p>
            <a:pPr fontAlgn="auto">
              <a:spcBef>
                <a:spcPts val="0"/>
              </a:spcBef>
              <a:spcAft>
                <a:spcPts val="0"/>
              </a:spcAft>
              <a:defRPr/>
            </a:pPr>
            <a:r>
              <a:rPr lang="en-US" dirty="0"/>
              <a:t>Nucleotides</a:t>
            </a:r>
          </a:p>
          <a:p>
            <a:pPr fontAlgn="auto">
              <a:spcBef>
                <a:spcPts val="0"/>
              </a:spcBef>
              <a:spcAft>
                <a:spcPts val="0"/>
              </a:spcAft>
              <a:defRPr/>
            </a:pPr>
            <a:r>
              <a:rPr lang="en-US" dirty="0"/>
              <a:t>Nucleic acids</a:t>
            </a:r>
          </a:p>
          <a:p>
            <a:pPr fontAlgn="auto">
              <a:spcBef>
                <a:spcPts val="0"/>
              </a:spcBef>
              <a:spcAft>
                <a:spcPts val="0"/>
              </a:spcAft>
              <a:defRPr/>
            </a:pPr>
            <a:r>
              <a:rPr lang="en-US" dirty="0"/>
              <a:t>Vitamins</a:t>
            </a:r>
            <a:endParaRPr lang="en-IN" dirty="0"/>
          </a:p>
        </p:txBody>
      </p:sp>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sgj\Desktop\trans image\3fatty.gif"/>
          <p:cNvPicPr>
            <a:picLocks noChangeAspect="1" noChangeArrowheads="1"/>
          </p:cNvPicPr>
          <p:nvPr/>
        </p:nvPicPr>
        <p:blipFill>
          <a:blip r:embed="rId3"/>
          <a:srcRect/>
          <a:stretch>
            <a:fillRect/>
          </a:stretch>
        </p:blipFill>
        <p:spPr bwMode="auto">
          <a:xfrm>
            <a:off x="762001" y="395288"/>
            <a:ext cx="7162800" cy="5853112"/>
          </a:xfrm>
          <a:prstGeom prst="rect">
            <a:avLst/>
          </a:prstGeom>
          <a:noFill/>
        </p:spPr>
      </p:pic>
    </p:spTree>
    <p:custDataLst>
      <p:tags r:id="rId1"/>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sgj\Desktop\trans image\fatty acid.GIF"/>
          <p:cNvPicPr>
            <a:picLocks noChangeAspect="1" noChangeArrowheads="1"/>
          </p:cNvPicPr>
          <p:nvPr/>
        </p:nvPicPr>
        <p:blipFill>
          <a:blip r:embed="rId3"/>
          <a:srcRect/>
          <a:stretch>
            <a:fillRect/>
          </a:stretch>
        </p:blipFill>
        <p:spPr bwMode="auto">
          <a:xfrm>
            <a:off x="452437" y="1304925"/>
            <a:ext cx="7396163" cy="4248150"/>
          </a:xfrm>
          <a:prstGeom prst="rect">
            <a:avLst/>
          </a:prstGeom>
          <a:noFill/>
        </p:spPr>
      </p:pic>
    </p:spTree>
    <p:custDataLst>
      <p:tags r:id="rId1"/>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20040"/>
            <a:ext cx="7239000" cy="1143000"/>
          </a:xfrm>
        </p:spPr>
        <p:txBody>
          <a:bodyPr/>
          <a:lstStyle/>
          <a:p>
            <a:pPr eaLnBrk="1" fontAlgn="auto" hangingPunct="1">
              <a:spcAft>
                <a:spcPts val="0"/>
              </a:spcAft>
              <a:defRPr/>
            </a:pPr>
            <a:r>
              <a:rPr lang="en-US" smtClean="0"/>
              <a:t>ESSENTIAL FATTY ACIDS</a:t>
            </a:r>
          </a:p>
        </p:txBody>
      </p:sp>
      <p:sp>
        <p:nvSpPr>
          <p:cNvPr id="18435" name="Content Placeholder 2"/>
          <p:cNvSpPr>
            <a:spLocks noGrp="1"/>
          </p:cNvSpPr>
          <p:nvPr>
            <p:ph idx="1"/>
          </p:nvPr>
        </p:nvSpPr>
        <p:spPr/>
        <p:txBody>
          <a:bodyPr/>
          <a:lstStyle/>
          <a:p>
            <a:pPr eaLnBrk="1" hangingPunct="1"/>
            <a:r>
              <a:rPr lang="en-US" smtClean="0"/>
              <a:t>Linolenic Acid</a:t>
            </a:r>
          </a:p>
          <a:p>
            <a:pPr eaLnBrk="1" hangingPunct="1"/>
            <a:r>
              <a:rPr lang="en-US" smtClean="0"/>
              <a:t>Linoleic Acid</a:t>
            </a:r>
          </a:p>
          <a:p>
            <a:pPr eaLnBrk="1" hangingPunct="1"/>
            <a:r>
              <a:rPr lang="en-US" smtClean="0"/>
              <a:t>Arachidonic Acid</a:t>
            </a:r>
          </a:p>
        </p:txBody>
      </p:sp>
      <p:sp>
        <p:nvSpPr>
          <p:cNvPr id="18436"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43D8975D-163F-45CE-B7EF-016FBAFD16C7}" type="slidenum">
              <a:rPr lang="en-US" smtClean="0"/>
              <a:pPr/>
              <a:t>112</a:t>
            </a:fld>
            <a:endParaRPr lang="en-US" smtClean="0"/>
          </a:p>
        </p:txBody>
      </p:sp>
    </p:spTree>
    <p:custDataLst>
      <p:tags r:id="rId1"/>
    </p:custData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9750" y="495300"/>
            <a:ext cx="1800225" cy="515938"/>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WAXES</a:t>
            </a:r>
            <a:endParaRPr lang="en-IN" sz="2400" dirty="0"/>
          </a:p>
        </p:txBody>
      </p:sp>
      <p:sp>
        <p:nvSpPr>
          <p:cNvPr id="4" name="TextBox 3"/>
          <p:cNvSpPr txBox="1"/>
          <p:nvPr/>
        </p:nvSpPr>
        <p:spPr>
          <a:xfrm>
            <a:off x="395289" y="1268413"/>
            <a:ext cx="7681912" cy="397033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en-US" dirty="0"/>
              <a:t>Lipids which are long chain saturated fatty acids and a long chain</a:t>
            </a:r>
          </a:p>
          <a:p>
            <a:pPr algn="just">
              <a:defRPr/>
            </a:pPr>
            <a:r>
              <a:rPr lang="en-US" dirty="0"/>
              <a:t>Saturated alcohol of high </a:t>
            </a:r>
            <a:r>
              <a:rPr lang="en-US" dirty="0" err="1"/>
              <a:t>mol</a:t>
            </a:r>
            <a:r>
              <a:rPr lang="en-US" dirty="0"/>
              <a:t> </a:t>
            </a:r>
            <a:r>
              <a:rPr lang="en-US" dirty="0" err="1"/>
              <a:t>wt</a:t>
            </a:r>
            <a:r>
              <a:rPr lang="en-US" dirty="0"/>
              <a:t> other than glycerol</a:t>
            </a:r>
          </a:p>
          <a:p>
            <a:pPr algn="just">
              <a:defRPr/>
            </a:pPr>
            <a:endParaRPr lang="en-US" dirty="0"/>
          </a:p>
          <a:p>
            <a:pPr algn="just">
              <a:defRPr/>
            </a:pPr>
            <a:r>
              <a:rPr lang="en-US" dirty="0"/>
              <a:t>Example : </a:t>
            </a:r>
          </a:p>
          <a:p>
            <a:pPr marL="342900" indent="-342900" algn="just">
              <a:buFontTx/>
              <a:buAutoNum type="arabicPeriod"/>
              <a:defRPr/>
            </a:pPr>
            <a:r>
              <a:rPr lang="en-US" b="1" dirty="0"/>
              <a:t>Bees wax : </a:t>
            </a:r>
            <a:r>
              <a:rPr lang="en-US" dirty="0"/>
              <a:t>secretion of abdominal glands of worker honey bees</a:t>
            </a:r>
          </a:p>
          <a:p>
            <a:pPr marL="342900" indent="-342900" algn="just">
              <a:buFontTx/>
              <a:buAutoNum type="arabicPeriod"/>
              <a:defRPr/>
            </a:pPr>
            <a:r>
              <a:rPr lang="en-US" b="1" dirty="0"/>
              <a:t>Lanolin or wool fat : </a:t>
            </a:r>
            <a:r>
              <a:rPr lang="en-US" dirty="0"/>
              <a:t>Secretion of cutaneous glands and obtained </a:t>
            </a:r>
          </a:p>
          <a:p>
            <a:pPr algn="just">
              <a:defRPr/>
            </a:pPr>
            <a:r>
              <a:rPr lang="en-US" dirty="0"/>
              <a:t>                                      from the wool of sheep</a:t>
            </a:r>
          </a:p>
          <a:p>
            <a:pPr algn="just">
              <a:defRPr/>
            </a:pPr>
            <a:r>
              <a:rPr lang="en-US" dirty="0"/>
              <a:t>3</a:t>
            </a:r>
            <a:r>
              <a:rPr lang="en-US" b="1" dirty="0"/>
              <a:t>. Sebum : </a:t>
            </a:r>
            <a:r>
              <a:rPr lang="en-US" dirty="0"/>
              <a:t>secretion of sebaceous glands of skin</a:t>
            </a:r>
          </a:p>
          <a:p>
            <a:pPr algn="just">
              <a:defRPr/>
            </a:pPr>
            <a:r>
              <a:rPr lang="en-US" dirty="0"/>
              <a:t>4. </a:t>
            </a:r>
            <a:r>
              <a:rPr lang="en-US" b="1" dirty="0" err="1"/>
              <a:t>Cerumen</a:t>
            </a:r>
            <a:r>
              <a:rPr lang="en-US" b="1" dirty="0"/>
              <a:t> :</a:t>
            </a:r>
            <a:r>
              <a:rPr lang="en-US" dirty="0"/>
              <a:t> soft and brownish waxy secretion of the glands in the </a:t>
            </a:r>
          </a:p>
          <a:p>
            <a:pPr algn="just">
              <a:defRPr/>
            </a:pPr>
            <a:r>
              <a:rPr lang="en-US" dirty="0"/>
              <a:t>                    external auditory canal. Also called as Earwax</a:t>
            </a:r>
          </a:p>
          <a:p>
            <a:pPr algn="just">
              <a:defRPr/>
            </a:pPr>
            <a:r>
              <a:rPr lang="en-US" dirty="0"/>
              <a:t>5. </a:t>
            </a:r>
            <a:r>
              <a:rPr lang="en-US" b="1" dirty="0"/>
              <a:t>Plant wax : </a:t>
            </a:r>
            <a:r>
              <a:rPr lang="en-US" dirty="0"/>
              <a:t>Coating formed on the plant organs to prevent </a:t>
            </a:r>
          </a:p>
          <a:p>
            <a:pPr algn="just">
              <a:defRPr/>
            </a:pPr>
            <a:r>
              <a:rPr lang="en-US" dirty="0"/>
              <a:t>                       transpiration</a:t>
            </a:r>
          </a:p>
          <a:p>
            <a:pPr algn="just">
              <a:defRPr/>
            </a:pPr>
            <a:r>
              <a:rPr lang="en-US" dirty="0"/>
              <a:t>6</a:t>
            </a:r>
            <a:r>
              <a:rPr lang="en-US" b="1" dirty="0"/>
              <a:t>. Paraffin wax : </a:t>
            </a:r>
            <a:r>
              <a:rPr lang="en-US" dirty="0"/>
              <a:t>A translucent waxy substance obtained from</a:t>
            </a:r>
          </a:p>
          <a:p>
            <a:pPr algn="just">
              <a:defRPr/>
            </a:pPr>
            <a:r>
              <a:rPr lang="en-US" dirty="0"/>
              <a:t>                           petroleum </a:t>
            </a:r>
          </a:p>
        </p:txBody>
      </p:sp>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76200" y="704850"/>
            <a:ext cx="2808287" cy="708025"/>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COMPLEX LIPIDS</a:t>
            </a:r>
            <a:endParaRPr lang="en-IN" sz="2400" dirty="0"/>
          </a:p>
        </p:txBody>
      </p:sp>
      <p:sp>
        <p:nvSpPr>
          <p:cNvPr id="4" name="TextBox 3"/>
          <p:cNvSpPr txBox="1"/>
          <p:nvPr/>
        </p:nvSpPr>
        <p:spPr>
          <a:xfrm>
            <a:off x="3048001" y="476250"/>
            <a:ext cx="5029200" cy="12001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They are derivatives of simple lipids having</a:t>
            </a:r>
          </a:p>
          <a:p>
            <a:pPr>
              <a:defRPr/>
            </a:pPr>
            <a:r>
              <a:rPr lang="en-US" dirty="0"/>
              <a:t> additional group like phosphate, N</a:t>
            </a:r>
            <a:r>
              <a:rPr lang="en-US" baseline="-25000" dirty="0"/>
              <a:t>2</a:t>
            </a:r>
            <a:r>
              <a:rPr lang="en-US" dirty="0"/>
              <a:t>-base,</a:t>
            </a:r>
          </a:p>
          <a:p>
            <a:pPr>
              <a:defRPr/>
            </a:pPr>
            <a:r>
              <a:rPr lang="en-US" dirty="0"/>
              <a:t>Protein etc. They are further divided into</a:t>
            </a:r>
          </a:p>
          <a:p>
            <a:pPr>
              <a:defRPr/>
            </a:pPr>
            <a:r>
              <a:rPr lang="en-US" b="1" dirty="0"/>
              <a:t>Phospholipids, Glycolipids, Lipoproteins</a:t>
            </a:r>
            <a:r>
              <a:rPr lang="en-US" dirty="0"/>
              <a:t>.</a:t>
            </a:r>
            <a:endParaRPr lang="en-IN" dirty="0"/>
          </a:p>
        </p:txBody>
      </p:sp>
      <p:sp>
        <p:nvSpPr>
          <p:cNvPr id="5" name="Rounded Rectangle 4"/>
          <p:cNvSpPr/>
          <p:nvPr/>
        </p:nvSpPr>
        <p:spPr>
          <a:xfrm>
            <a:off x="76200" y="2133600"/>
            <a:ext cx="2736850" cy="503238"/>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Phospholipid</a:t>
            </a:r>
            <a:endParaRPr lang="en-IN" sz="2400" dirty="0"/>
          </a:p>
        </p:txBody>
      </p:sp>
      <p:pic>
        <p:nvPicPr>
          <p:cNvPr id="6" name="Picture 5"/>
          <p:cNvPicPr>
            <a:picLocks noChangeAspect="1"/>
          </p:cNvPicPr>
          <p:nvPr/>
        </p:nvPicPr>
        <p:blipFill>
          <a:blip r:embed="rId4"/>
          <a:stretch>
            <a:fillRect/>
          </a:stretch>
        </p:blipFill>
        <p:spPr>
          <a:xfrm>
            <a:off x="76200" y="2852738"/>
            <a:ext cx="2808287" cy="3529012"/>
          </a:xfrm>
          <a:prstGeom prst="rect">
            <a:avLst/>
          </a:prstGeom>
          <a:ln>
            <a:noFill/>
          </a:ln>
          <a:effectLst>
            <a:outerShdw blurRad="190500" algn="tl" rotWithShape="0">
              <a:srgbClr val="000000">
                <a:alpha val="70000"/>
              </a:srgbClr>
            </a:outerShdw>
          </a:effectLst>
        </p:spPr>
      </p:pic>
      <p:sp>
        <p:nvSpPr>
          <p:cNvPr id="7" name="TextBox 6"/>
          <p:cNvSpPr txBox="1"/>
          <p:nvPr/>
        </p:nvSpPr>
        <p:spPr>
          <a:xfrm>
            <a:off x="3048001" y="2133600"/>
            <a:ext cx="5029200" cy="42481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They are made up of a molecule of glycerol </a:t>
            </a:r>
          </a:p>
          <a:p>
            <a:pPr>
              <a:defRPr/>
            </a:pPr>
            <a:r>
              <a:rPr lang="en-US" dirty="0"/>
              <a:t>Or other alcohol having</a:t>
            </a:r>
          </a:p>
          <a:p>
            <a:pPr marL="342900" indent="-342900">
              <a:buFontTx/>
              <a:buAutoNum type="arabicPeriod"/>
              <a:defRPr/>
            </a:pPr>
            <a:r>
              <a:rPr lang="en-US" i="1" dirty="0"/>
              <a:t>A </a:t>
            </a:r>
            <a:r>
              <a:rPr lang="en-US" i="1" dirty="0" err="1"/>
              <a:t>phos</a:t>
            </a:r>
            <a:r>
              <a:rPr lang="en-US" i="1" dirty="0"/>
              <a:t> group at 1 of its –OH groups</a:t>
            </a:r>
          </a:p>
          <a:p>
            <a:pPr marL="342900" indent="-342900">
              <a:buFontTx/>
              <a:buAutoNum type="arabicPeriod"/>
              <a:defRPr/>
            </a:pPr>
            <a:r>
              <a:rPr lang="en-US" i="1" dirty="0"/>
              <a:t>2 fatty acid molecules at other 2 –OH</a:t>
            </a:r>
          </a:p>
          <a:p>
            <a:pPr>
              <a:defRPr/>
            </a:pPr>
            <a:r>
              <a:rPr lang="en-US" i="1" dirty="0"/>
              <a:t>    groups</a:t>
            </a:r>
          </a:p>
          <a:p>
            <a:pPr>
              <a:defRPr/>
            </a:pPr>
            <a:r>
              <a:rPr lang="en-US" i="1" dirty="0"/>
              <a:t>3. A nitrogen containing base </a:t>
            </a:r>
            <a:r>
              <a:rPr lang="en-US" i="1" dirty="0" err="1"/>
              <a:t>attatched</a:t>
            </a:r>
            <a:r>
              <a:rPr lang="en-US" i="1" dirty="0"/>
              <a:t> to </a:t>
            </a:r>
          </a:p>
          <a:p>
            <a:pPr>
              <a:defRPr/>
            </a:pPr>
            <a:r>
              <a:rPr lang="en-US" i="1" dirty="0"/>
              <a:t>    </a:t>
            </a:r>
            <a:r>
              <a:rPr lang="en-US" i="1" dirty="0" err="1"/>
              <a:t>phos</a:t>
            </a:r>
            <a:r>
              <a:rPr lang="en-US" i="1" dirty="0"/>
              <a:t> group</a:t>
            </a:r>
          </a:p>
          <a:p>
            <a:pPr>
              <a:defRPr/>
            </a:pPr>
            <a:endParaRPr lang="en-US" dirty="0"/>
          </a:p>
          <a:p>
            <a:pPr>
              <a:defRPr/>
            </a:pPr>
            <a:r>
              <a:rPr lang="en-US" dirty="0"/>
              <a:t>A phospholipid molecule has a </a:t>
            </a:r>
          </a:p>
          <a:p>
            <a:pPr>
              <a:defRPr/>
            </a:pPr>
            <a:r>
              <a:rPr lang="en-US" b="1" dirty="0"/>
              <a:t>hydrophobic</a:t>
            </a:r>
            <a:r>
              <a:rPr lang="en-US" dirty="0"/>
              <a:t> tail (fatty acids) and a</a:t>
            </a:r>
            <a:r>
              <a:rPr lang="en-US" b="1" dirty="0"/>
              <a:t> hydrophilic </a:t>
            </a:r>
            <a:r>
              <a:rPr lang="en-US" dirty="0"/>
              <a:t>head(</a:t>
            </a:r>
            <a:r>
              <a:rPr lang="en-US" dirty="0" err="1"/>
              <a:t>phos</a:t>
            </a:r>
            <a:r>
              <a:rPr lang="en-US" dirty="0"/>
              <a:t> group)</a:t>
            </a:r>
          </a:p>
          <a:p>
            <a:pPr>
              <a:defRPr/>
            </a:pPr>
            <a:endParaRPr lang="en-US" dirty="0"/>
          </a:p>
          <a:p>
            <a:pPr>
              <a:defRPr/>
            </a:pPr>
            <a:endParaRPr lang="en-US" dirty="0"/>
          </a:p>
          <a:p>
            <a:pPr>
              <a:defRPr/>
            </a:pPr>
            <a:endParaRPr lang="en-US" dirty="0"/>
          </a:p>
          <a:p>
            <a:pPr>
              <a:defRPr/>
            </a:pPr>
            <a:endParaRPr lang="en-IN" dirty="0"/>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00188" y="981075"/>
            <a:ext cx="2089150" cy="503238"/>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Glycolipid</a:t>
            </a:r>
            <a:endParaRPr lang="en-IN" sz="2400" dirty="0"/>
          </a:p>
        </p:txBody>
      </p:sp>
      <p:pic>
        <p:nvPicPr>
          <p:cNvPr id="4" name="Picture 3"/>
          <p:cNvPicPr>
            <a:picLocks noChangeAspect="1"/>
          </p:cNvPicPr>
          <p:nvPr/>
        </p:nvPicPr>
        <p:blipFill>
          <a:blip r:embed="rId4"/>
          <a:stretch>
            <a:fillRect/>
          </a:stretch>
        </p:blipFill>
        <p:spPr>
          <a:xfrm>
            <a:off x="4191000" y="1341438"/>
            <a:ext cx="3529013" cy="3278187"/>
          </a:xfrm>
          <a:prstGeom prst="rect">
            <a:avLst/>
          </a:prstGeom>
          <a:ln>
            <a:noFill/>
          </a:ln>
          <a:effectLst>
            <a:outerShdw blurRad="190500" algn="tl" rotWithShape="0">
              <a:srgbClr val="000000">
                <a:alpha val="70000"/>
              </a:srgbClr>
            </a:outerShdw>
          </a:effectLst>
        </p:spPr>
      </p:pic>
      <p:sp>
        <p:nvSpPr>
          <p:cNvPr id="5" name="TextBox 4"/>
          <p:cNvSpPr txBox="1"/>
          <p:nvPr/>
        </p:nvSpPr>
        <p:spPr>
          <a:xfrm>
            <a:off x="228600" y="1868488"/>
            <a:ext cx="3657600"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They are components of </a:t>
            </a:r>
            <a:r>
              <a:rPr lang="en-US" b="1" dirty="0"/>
              <a:t>cell membranes, </a:t>
            </a:r>
            <a:r>
              <a:rPr lang="en-US" dirty="0"/>
              <a:t>particularly myelin sheath and chloroplast membranes</a:t>
            </a:r>
          </a:p>
          <a:p>
            <a:pPr>
              <a:defRPr/>
            </a:pPr>
            <a:endParaRPr lang="en-US" b="1" dirty="0"/>
          </a:p>
          <a:p>
            <a:pPr>
              <a:defRPr/>
            </a:pPr>
            <a:r>
              <a:rPr lang="en-US" b="1" dirty="0"/>
              <a:t>CEREBROSIDE </a:t>
            </a:r>
            <a:r>
              <a:rPr lang="en-US" dirty="0"/>
              <a:t> are the most simplest form of glycolipids</a:t>
            </a:r>
            <a:endParaRPr lang="en-US" b="1" dirty="0"/>
          </a:p>
          <a:p>
            <a:pPr>
              <a:defRPr/>
            </a:pPr>
            <a:endParaRPr lang="en-IN" dirty="0"/>
          </a:p>
        </p:txBody>
      </p: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611188" y="542925"/>
            <a:ext cx="2089150" cy="504825"/>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Lipoprotein</a:t>
            </a:r>
            <a:endParaRPr lang="en-IN" sz="2400" dirty="0"/>
          </a:p>
        </p:txBody>
      </p:sp>
      <p:sp>
        <p:nvSpPr>
          <p:cNvPr id="4" name="TextBox 3"/>
          <p:cNvSpPr txBox="1"/>
          <p:nvPr/>
        </p:nvSpPr>
        <p:spPr>
          <a:xfrm>
            <a:off x="617538" y="1196975"/>
            <a:ext cx="7383462" cy="3416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en-US" dirty="0"/>
              <a:t>They contain lipids and proteins in their molecules.</a:t>
            </a:r>
          </a:p>
          <a:p>
            <a:pPr algn="just">
              <a:defRPr/>
            </a:pPr>
            <a:r>
              <a:rPr lang="en-US" dirty="0"/>
              <a:t>They are main constituent of membranes.</a:t>
            </a:r>
          </a:p>
          <a:p>
            <a:pPr algn="just">
              <a:defRPr/>
            </a:pPr>
            <a:r>
              <a:rPr lang="en-US" dirty="0"/>
              <a:t>They are found in milk and Egg yolk.</a:t>
            </a:r>
          </a:p>
          <a:p>
            <a:pPr algn="just">
              <a:defRPr/>
            </a:pPr>
            <a:endParaRPr lang="en-US" dirty="0"/>
          </a:p>
          <a:p>
            <a:pPr algn="just">
              <a:defRPr/>
            </a:pPr>
            <a:r>
              <a:rPr lang="en-US" dirty="0"/>
              <a:t>Lipids are transported in blood and lymph as lipoproteins.</a:t>
            </a:r>
          </a:p>
          <a:p>
            <a:pPr algn="just">
              <a:defRPr/>
            </a:pPr>
            <a:endParaRPr lang="en-US" dirty="0"/>
          </a:p>
          <a:p>
            <a:pPr algn="just">
              <a:defRPr/>
            </a:pPr>
            <a:r>
              <a:rPr lang="en-US" dirty="0"/>
              <a:t>5 types of lipoproteins : </a:t>
            </a:r>
          </a:p>
          <a:p>
            <a:pPr algn="just">
              <a:defRPr/>
            </a:pPr>
            <a:r>
              <a:rPr lang="en-US" dirty="0"/>
              <a:t>   1. chylomicrons</a:t>
            </a:r>
          </a:p>
          <a:p>
            <a:pPr algn="just">
              <a:defRPr/>
            </a:pPr>
            <a:r>
              <a:rPr lang="en-US" dirty="0"/>
              <a:t>   2. VLDL</a:t>
            </a:r>
          </a:p>
          <a:p>
            <a:pPr algn="just">
              <a:defRPr/>
            </a:pPr>
            <a:r>
              <a:rPr lang="en-US" dirty="0"/>
              <a:t>   3. LDL</a:t>
            </a:r>
          </a:p>
          <a:p>
            <a:pPr algn="just">
              <a:defRPr/>
            </a:pPr>
            <a:r>
              <a:rPr lang="en-US" dirty="0"/>
              <a:t>   4. HDL</a:t>
            </a:r>
          </a:p>
          <a:p>
            <a:pPr algn="just">
              <a:defRPr/>
            </a:pPr>
            <a:r>
              <a:rPr lang="en-US" dirty="0"/>
              <a:t>   5. Free fatty acid albumin complex </a:t>
            </a:r>
            <a:endParaRPr lang="en-IN" dirty="0"/>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95288" y="666750"/>
            <a:ext cx="2447925" cy="708025"/>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DERIVED LIPIDS</a:t>
            </a:r>
            <a:endParaRPr lang="en-IN" sz="2400" dirty="0"/>
          </a:p>
        </p:txBody>
      </p:sp>
      <p:sp>
        <p:nvSpPr>
          <p:cNvPr id="4" name="TextBox 3"/>
          <p:cNvSpPr txBox="1"/>
          <p:nvPr/>
        </p:nvSpPr>
        <p:spPr>
          <a:xfrm>
            <a:off x="2997201" y="523875"/>
            <a:ext cx="5003800" cy="9239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They are derivatives obtained on the</a:t>
            </a:r>
          </a:p>
          <a:p>
            <a:pPr>
              <a:defRPr/>
            </a:pPr>
            <a:r>
              <a:rPr lang="en-US" dirty="0"/>
              <a:t> hydrolysis of the simple and complex lipids.</a:t>
            </a:r>
          </a:p>
          <a:p>
            <a:pPr>
              <a:defRPr/>
            </a:pPr>
            <a:r>
              <a:rPr lang="en-US" dirty="0"/>
              <a:t>e.g. </a:t>
            </a:r>
            <a:r>
              <a:rPr lang="en-US" b="1" dirty="0"/>
              <a:t>steroids, terpenes and prostaglandins</a:t>
            </a:r>
            <a:endParaRPr lang="en-IN" b="1" dirty="0"/>
          </a:p>
        </p:txBody>
      </p:sp>
      <p:sp>
        <p:nvSpPr>
          <p:cNvPr id="5" name="Rounded Rectangle 4"/>
          <p:cNvSpPr/>
          <p:nvPr/>
        </p:nvSpPr>
        <p:spPr>
          <a:xfrm>
            <a:off x="1150938" y="1736725"/>
            <a:ext cx="1873250" cy="504825"/>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Steroid</a:t>
            </a:r>
            <a:endParaRPr lang="en-IN" sz="2400" dirty="0"/>
          </a:p>
        </p:txBody>
      </p:sp>
      <p:sp>
        <p:nvSpPr>
          <p:cNvPr id="6" name="TextBox 5"/>
          <p:cNvSpPr txBox="1"/>
          <p:nvPr/>
        </p:nvSpPr>
        <p:spPr>
          <a:xfrm>
            <a:off x="3995738" y="1736725"/>
            <a:ext cx="3929062" cy="42481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The steroids do not contain fatty acids but are included in lipids as they have fat-like properties.</a:t>
            </a:r>
          </a:p>
          <a:p>
            <a:pPr>
              <a:defRPr/>
            </a:pPr>
            <a:endParaRPr lang="en-US" dirty="0"/>
          </a:p>
          <a:p>
            <a:pPr>
              <a:defRPr/>
            </a:pPr>
            <a:r>
              <a:rPr lang="en-US" dirty="0"/>
              <a:t>They are made up of 4 fused carbon rings</a:t>
            </a:r>
          </a:p>
          <a:p>
            <a:pPr>
              <a:defRPr/>
            </a:pPr>
            <a:endParaRPr lang="en-US" dirty="0"/>
          </a:p>
          <a:p>
            <a:pPr>
              <a:defRPr/>
            </a:pPr>
            <a:r>
              <a:rPr lang="en-US" dirty="0"/>
              <a:t>Cholesterol, </a:t>
            </a:r>
            <a:r>
              <a:rPr lang="en-US" dirty="0" err="1"/>
              <a:t>Vit</a:t>
            </a:r>
            <a:r>
              <a:rPr lang="en-US" dirty="0"/>
              <a:t> D, testosterone, adrenocortical hormones.</a:t>
            </a:r>
          </a:p>
          <a:p>
            <a:pPr>
              <a:defRPr/>
            </a:pPr>
            <a:endParaRPr lang="en-US" dirty="0"/>
          </a:p>
          <a:p>
            <a:pPr>
              <a:defRPr/>
            </a:pPr>
            <a:r>
              <a:rPr lang="en-US" dirty="0"/>
              <a:t>The most common steroids are </a:t>
            </a:r>
            <a:r>
              <a:rPr lang="en-US" b="1" dirty="0"/>
              <a:t>STEROLS.</a:t>
            </a:r>
          </a:p>
          <a:p>
            <a:pPr>
              <a:defRPr/>
            </a:pPr>
            <a:endParaRPr lang="en-US" b="1" dirty="0"/>
          </a:p>
          <a:p>
            <a:pPr>
              <a:defRPr/>
            </a:pPr>
            <a:r>
              <a:rPr lang="en-US" dirty="0"/>
              <a:t>Common sterols are </a:t>
            </a:r>
            <a:r>
              <a:rPr lang="en-US" b="1" dirty="0"/>
              <a:t>Cholesterol and </a:t>
            </a:r>
            <a:r>
              <a:rPr lang="en-US" b="1" dirty="0" err="1"/>
              <a:t>ergosterol</a:t>
            </a:r>
            <a:endParaRPr lang="en-IN" b="1" dirty="0"/>
          </a:p>
        </p:txBody>
      </p:sp>
      <p:pic>
        <p:nvPicPr>
          <p:cNvPr id="7" name="Picture 6"/>
          <p:cNvPicPr>
            <a:picLocks noChangeAspect="1"/>
          </p:cNvPicPr>
          <p:nvPr/>
        </p:nvPicPr>
        <p:blipFill>
          <a:blip r:embed="rId4"/>
          <a:stretch>
            <a:fillRect/>
          </a:stretch>
        </p:blipFill>
        <p:spPr>
          <a:xfrm>
            <a:off x="395288" y="2420938"/>
            <a:ext cx="3384550" cy="3563937"/>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539750" y="549275"/>
            <a:ext cx="1871663" cy="503238"/>
          </a:xfrm>
          <a:prstGeom prst="roundRect">
            <a:avLst/>
          </a:prstGeom>
          <a:blipFill>
            <a:blip r:embed="rId3"/>
            <a:tile tx="0" ty="0" sx="100000" sy="100000" flip="none" algn="tl"/>
          </a:blip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2400" dirty="0"/>
              <a:t>Terpenes</a:t>
            </a:r>
            <a:endParaRPr lang="en-IN" sz="2400" dirty="0"/>
          </a:p>
        </p:txBody>
      </p:sp>
      <p:sp>
        <p:nvSpPr>
          <p:cNvPr id="4" name="TextBox 3"/>
          <p:cNvSpPr txBox="1"/>
          <p:nvPr/>
        </p:nvSpPr>
        <p:spPr>
          <a:xfrm>
            <a:off x="617538" y="1196975"/>
            <a:ext cx="7154862" cy="28622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Terpenes are a major component of essential oils produced by plants. They give fragrance to the plant parts.</a:t>
            </a:r>
          </a:p>
          <a:p>
            <a:pPr>
              <a:defRPr/>
            </a:pPr>
            <a:endParaRPr lang="en-US" dirty="0"/>
          </a:p>
          <a:p>
            <a:pPr>
              <a:defRPr/>
            </a:pPr>
            <a:r>
              <a:rPr lang="en-US" dirty="0"/>
              <a:t>Vitamins A, E and K contain a </a:t>
            </a:r>
            <a:r>
              <a:rPr lang="en-US" dirty="0" err="1"/>
              <a:t>terpenoid</a:t>
            </a:r>
            <a:r>
              <a:rPr lang="en-US" dirty="0"/>
              <a:t> called </a:t>
            </a:r>
            <a:r>
              <a:rPr lang="en-US" b="1" dirty="0" err="1"/>
              <a:t>phytol</a:t>
            </a:r>
            <a:endParaRPr lang="en-US" b="1" dirty="0"/>
          </a:p>
          <a:p>
            <a:pPr>
              <a:defRPr/>
            </a:pPr>
            <a:endParaRPr lang="en-US" dirty="0"/>
          </a:p>
          <a:p>
            <a:pPr>
              <a:defRPr/>
            </a:pPr>
            <a:r>
              <a:rPr lang="en-US" b="1" dirty="0"/>
              <a:t>Carotenoid</a:t>
            </a:r>
            <a:r>
              <a:rPr lang="en-US" dirty="0"/>
              <a:t> pigment is precursor for Vitamin A</a:t>
            </a:r>
          </a:p>
          <a:p>
            <a:pPr>
              <a:defRPr/>
            </a:pPr>
            <a:endParaRPr lang="en-US" dirty="0"/>
          </a:p>
          <a:p>
            <a:pPr>
              <a:defRPr/>
            </a:pPr>
            <a:r>
              <a:rPr lang="en-US" b="1" dirty="0"/>
              <a:t>Lycopene</a:t>
            </a:r>
            <a:r>
              <a:rPr lang="en-US" dirty="0"/>
              <a:t>, a pigment present in tomatoes is a </a:t>
            </a:r>
            <a:r>
              <a:rPr lang="en-US" dirty="0" err="1"/>
              <a:t>terpenoid</a:t>
            </a:r>
            <a:endParaRPr lang="en-US" dirty="0"/>
          </a:p>
          <a:p>
            <a:pPr>
              <a:defRPr/>
            </a:pPr>
            <a:endParaRPr lang="en-US" dirty="0"/>
          </a:p>
          <a:p>
            <a:pPr>
              <a:defRPr/>
            </a:pPr>
            <a:r>
              <a:rPr lang="en-US" b="1" dirty="0"/>
              <a:t>Gibberellin</a:t>
            </a:r>
            <a:r>
              <a:rPr lang="en-US" dirty="0"/>
              <a:t>s, the plant hormone is also a </a:t>
            </a:r>
            <a:r>
              <a:rPr lang="en-US" dirty="0" err="1"/>
              <a:t>terpene</a:t>
            </a:r>
            <a:endParaRPr lang="en-IN" dirty="0"/>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–nucleic acid</a:t>
            </a:r>
            <a:endParaRPr lang="en-US" dirty="0"/>
          </a:p>
        </p:txBody>
      </p:sp>
      <p:sp>
        <p:nvSpPr>
          <p:cNvPr id="3" name="Content Placeholder 2"/>
          <p:cNvSpPr>
            <a:spLocks noGrp="1"/>
          </p:cNvSpPr>
          <p:nvPr>
            <p:ph idx="1"/>
          </p:nvPr>
        </p:nvSpPr>
        <p:spPr/>
        <p:txBody>
          <a:bodyPr>
            <a:normAutofit fontScale="85000" lnSpcReduction="10000"/>
          </a:bodyPr>
          <a:lstStyle/>
          <a:p>
            <a:pPr algn="just"/>
            <a:endParaRPr lang="en-US" dirty="0" smtClean="0"/>
          </a:p>
          <a:p>
            <a:pPr algn="just"/>
            <a:r>
              <a:rPr lang="en-US" dirty="0" err="1" smtClean="0"/>
              <a:t>Nuclein</a:t>
            </a:r>
            <a:r>
              <a:rPr lang="en-US" dirty="0" smtClean="0"/>
              <a:t> were discovered by Friedrich </a:t>
            </a:r>
            <a:r>
              <a:rPr lang="en-US" dirty="0" err="1" smtClean="0"/>
              <a:t>Miescher</a:t>
            </a:r>
            <a:r>
              <a:rPr lang="en-US" dirty="0" smtClean="0"/>
              <a:t> in 1869.</a:t>
            </a:r>
          </a:p>
          <a:p>
            <a:pPr algn="just"/>
            <a:r>
              <a:rPr lang="en-US" dirty="0" smtClean="0"/>
              <a:t>In </a:t>
            </a:r>
            <a:r>
              <a:rPr lang="en-US" b="1" dirty="0" smtClean="0"/>
              <a:t>1889</a:t>
            </a:r>
            <a:r>
              <a:rPr lang="en-US" dirty="0" smtClean="0"/>
              <a:t> Richard </a:t>
            </a:r>
            <a:r>
              <a:rPr lang="en-US" dirty="0" err="1" smtClean="0"/>
              <a:t>Altmann</a:t>
            </a:r>
            <a:r>
              <a:rPr lang="en-US" dirty="0" smtClean="0"/>
              <a:t> discovered that </a:t>
            </a:r>
            <a:r>
              <a:rPr lang="en-US" dirty="0" err="1" smtClean="0"/>
              <a:t>nuclein</a:t>
            </a:r>
            <a:r>
              <a:rPr lang="en-US" dirty="0" smtClean="0"/>
              <a:t> has acidic properties, and it became called nucleic acid</a:t>
            </a:r>
          </a:p>
          <a:p>
            <a:pPr algn="just"/>
            <a:r>
              <a:rPr lang="en-US" dirty="0" smtClean="0"/>
              <a:t>In </a:t>
            </a:r>
            <a:r>
              <a:rPr lang="en-US" b="1" dirty="0" smtClean="0"/>
              <a:t>1938</a:t>
            </a:r>
            <a:r>
              <a:rPr lang="en-US" dirty="0" smtClean="0"/>
              <a:t> </a:t>
            </a:r>
            <a:r>
              <a:rPr lang="en-US" dirty="0" err="1" smtClean="0"/>
              <a:t>Astbury</a:t>
            </a:r>
            <a:r>
              <a:rPr lang="en-US" dirty="0" smtClean="0"/>
              <a:t> and Bell published the first X-ray diffraction pattern of DNA.</a:t>
            </a:r>
          </a:p>
          <a:p>
            <a:pPr algn="just"/>
            <a:r>
              <a:rPr lang="en-US" dirty="0" smtClean="0"/>
              <a:t>In </a:t>
            </a:r>
            <a:r>
              <a:rPr lang="en-US" b="1" dirty="0" smtClean="0"/>
              <a:t>1953</a:t>
            </a:r>
            <a:r>
              <a:rPr lang="en-US" dirty="0" smtClean="0"/>
              <a:t> Watson and Crick determined the structure of DNA.</a:t>
            </a:r>
          </a:p>
          <a:p>
            <a:pPr algn="just"/>
            <a:r>
              <a:rPr lang="en-US" dirty="0" smtClean="0"/>
              <a:t>Experimental studies of nucleic acids constitute a major part of modern biological and medical research, and form a foundation for genome and forensic science, and the biotechnology and pharmaceutical industries</a:t>
            </a:r>
          </a:p>
          <a:p>
            <a:pPr algn="just"/>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278188" y="1049338"/>
            <a:ext cx="2879725" cy="574675"/>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b="1" dirty="0">
                <a:solidFill>
                  <a:schemeClr val="accent2"/>
                </a:solidFill>
              </a:rPr>
              <a:t>BIOMOLECULES</a:t>
            </a:r>
            <a:endParaRPr lang="en-IN" b="1" dirty="0">
              <a:solidFill>
                <a:schemeClr val="accent2"/>
              </a:solidFill>
            </a:endParaRPr>
          </a:p>
        </p:txBody>
      </p:sp>
      <p:cxnSp>
        <p:nvCxnSpPr>
          <p:cNvPr id="4" name="Straight Connector 3"/>
          <p:cNvCxnSpPr>
            <a:stCxn id="3" idx="2"/>
          </p:cNvCxnSpPr>
          <p:nvPr/>
        </p:nvCxnSpPr>
        <p:spPr>
          <a:xfrm>
            <a:off x="4718050" y="1624013"/>
            <a:ext cx="0" cy="288925"/>
          </a:xfrm>
          <a:prstGeom prst="line">
            <a:avLst/>
          </a:prstGeom>
          <a:ln w="28575"/>
        </p:spPr>
        <p:style>
          <a:lnRef idx="2">
            <a:schemeClr val="accent2"/>
          </a:lnRef>
          <a:fillRef idx="0">
            <a:schemeClr val="accent2"/>
          </a:fillRef>
          <a:effectRef idx="1">
            <a:schemeClr val="accent2"/>
          </a:effectRef>
          <a:fontRef idx="minor">
            <a:schemeClr val="tx1"/>
          </a:fontRef>
        </p:style>
      </p:cxnSp>
      <p:cxnSp>
        <p:nvCxnSpPr>
          <p:cNvPr id="5" name="Straight Connector 4"/>
          <p:cNvCxnSpPr/>
          <p:nvPr/>
        </p:nvCxnSpPr>
        <p:spPr>
          <a:xfrm>
            <a:off x="2414588" y="1912938"/>
            <a:ext cx="4535487" cy="0"/>
          </a:xfrm>
          <a:prstGeom prst="line">
            <a:avLst/>
          </a:prstGeom>
          <a:ln w="28575"/>
        </p:spPr>
        <p:style>
          <a:lnRef idx="2">
            <a:schemeClr val="accent2"/>
          </a:lnRef>
          <a:fillRef idx="0">
            <a:schemeClr val="accent2"/>
          </a:fillRef>
          <a:effectRef idx="1">
            <a:schemeClr val="accent2"/>
          </a:effectRef>
          <a:fontRef idx="minor">
            <a:schemeClr val="tx1"/>
          </a:fontRef>
        </p:style>
      </p:cxnSp>
      <p:cxnSp>
        <p:nvCxnSpPr>
          <p:cNvPr id="6" name="Straight Arrow Connector 5"/>
          <p:cNvCxnSpPr/>
          <p:nvPr/>
        </p:nvCxnSpPr>
        <p:spPr>
          <a:xfrm>
            <a:off x="2401888" y="1912938"/>
            <a:ext cx="9525" cy="647700"/>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a:off x="6950075" y="1912938"/>
            <a:ext cx="0" cy="647700"/>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
        <p:nvSpPr>
          <p:cNvPr id="9224" name="TextBox 7"/>
          <p:cNvSpPr txBox="1">
            <a:spLocks noChangeArrowheads="1"/>
          </p:cNvSpPr>
          <p:nvPr/>
        </p:nvSpPr>
        <p:spPr bwMode="auto">
          <a:xfrm>
            <a:off x="1784350" y="2560638"/>
            <a:ext cx="22749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u="sng" dirty="0" err="1" smtClean="0"/>
              <a:t>Micromolecules</a:t>
            </a:r>
            <a:endParaRPr lang="en-IN" b="1" u="sng" dirty="0"/>
          </a:p>
        </p:txBody>
      </p:sp>
      <p:sp>
        <p:nvSpPr>
          <p:cNvPr id="10" name="TextBox 9"/>
          <p:cNvSpPr txBox="1"/>
          <p:nvPr/>
        </p:nvSpPr>
        <p:spPr>
          <a:xfrm>
            <a:off x="1476375" y="3946525"/>
            <a:ext cx="1582738" cy="1754188"/>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Minerals</a:t>
            </a:r>
          </a:p>
          <a:p>
            <a:pPr fontAlgn="auto">
              <a:spcBef>
                <a:spcPts val="0"/>
              </a:spcBef>
              <a:spcAft>
                <a:spcPts val="0"/>
              </a:spcAft>
              <a:defRPr/>
            </a:pPr>
            <a:r>
              <a:rPr lang="en-US" dirty="0"/>
              <a:t>Gases</a:t>
            </a:r>
          </a:p>
          <a:p>
            <a:pPr fontAlgn="auto">
              <a:spcBef>
                <a:spcPts val="0"/>
              </a:spcBef>
              <a:spcAft>
                <a:spcPts val="0"/>
              </a:spcAft>
              <a:defRPr/>
            </a:pPr>
            <a:r>
              <a:rPr lang="en-US" dirty="0"/>
              <a:t>Water</a:t>
            </a:r>
          </a:p>
          <a:p>
            <a:pPr fontAlgn="auto">
              <a:spcBef>
                <a:spcPts val="0"/>
              </a:spcBef>
              <a:spcAft>
                <a:spcPts val="0"/>
              </a:spcAft>
              <a:defRPr/>
            </a:pPr>
            <a:r>
              <a:rPr lang="en-US" dirty="0"/>
              <a:t>Sugars</a:t>
            </a:r>
          </a:p>
          <a:p>
            <a:pPr fontAlgn="auto">
              <a:spcBef>
                <a:spcPts val="0"/>
              </a:spcBef>
              <a:spcAft>
                <a:spcPts val="0"/>
              </a:spcAft>
              <a:defRPr/>
            </a:pPr>
            <a:r>
              <a:rPr lang="en-US" dirty="0"/>
              <a:t>Amino acids</a:t>
            </a:r>
          </a:p>
          <a:p>
            <a:pPr fontAlgn="auto">
              <a:spcBef>
                <a:spcPts val="0"/>
              </a:spcBef>
              <a:spcAft>
                <a:spcPts val="0"/>
              </a:spcAft>
              <a:defRPr/>
            </a:pPr>
            <a:r>
              <a:rPr lang="en-US" dirty="0"/>
              <a:t>nucleotides</a:t>
            </a:r>
            <a:endParaRPr lang="en-IN" dirty="0"/>
          </a:p>
        </p:txBody>
      </p:sp>
      <p:sp>
        <p:nvSpPr>
          <p:cNvPr id="11" name="TextBox 10"/>
          <p:cNvSpPr txBox="1"/>
          <p:nvPr/>
        </p:nvSpPr>
        <p:spPr>
          <a:xfrm>
            <a:off x="5791200" y="3981450"/>
            <a:ext cx="1870075" cy="120015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fontAlgn="auto">
              <a:spcBef>
                <a:spcPts val="0"/>
              </a:spcBef>
              <a:spcAft>
                <a:spcPts val="0"/>
              </a:spcAft>
              <a:defRPr/>
            </a:pPr>
            <a:r>
              <a:rPr lang="en-US" dirty="0"/>
              <a:t>Carbohydrates</a:t>
            </a:r>
          </a:p>
          <a:p>
            <a:pPr fontAlgn="auto">
              <a:spcBef>
                <a:spcPts val="0"/>
              </a:spcBef>
              <a:spcAft>
                <a:spcPts val="0"/>
              </a:spcAft>
              <a:defRPr/>
            </a:pPr>
            <a:r>
              <a:rPr lang="en-US" dirty="0"/>
              <a:t>Lipids</a:t>
            </a:r>
          </a:p>
          <a:p>
            <a:pPr fontAlgn="auto">
              <a:spcBef>
                <a:spcPts val="0"/>
              </a:spcBef>
              <a:spcAft>
                <a:spcPts val="0"/>
              </a:spcAft>
              <a:defRPr/>
            </a:pPr>
            <a:r>
              <a:rPr lang="en-US" dirty="0"/>
              <a:t>Proteins</a:t>
            </a:r>
          </a:p>
          <a:p>
            <a:pPr fontAlgn="auto">
              <a:spcBef>
                <a:spcPts val="0"/>
              </a:spcBef>
              <a:spcAft>
                <a:spcPts val="0"/>
              </a:spcAft>
              <a:defRPr/>
            </a:pPr>
            <a:r>
              <a:rPr lang="en-US" dirty="0"/>
              <a:t>Nucleic acids</a:t>
            </a:r>
          </a:p>
        </p:txBody>
      </p:sp>
      <p:sp>
        <p:nvSpPr>
          <p:cNvPr id="9227" name="TextBox 11"/>
          <p:cNvSpPr txBox="1">
            <a:spLocks noChangeArrowheads="1"/>
          </p:cNvSpPr>
          <p:nvPr/>
        </p:nvSpPr>
        <p:spPr bwMode="auto">
          <a:xfrm>
            <a:off x="5715000" y="2565400"/>
            <a:ext cx="22717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u="sng" dirty="0"/>
              <a:t>Macromolecules</a:t>
            </a:r>
            <a:endParaRPr lang="en-IN" b="1" u="sng" dirty="0"/>
          </a:p>
        </p:txBody>
      </p:sp>
      <p:sp>
        <p:nvSpPr>
          <p:cNvPr id="9228" name="TextBox 12"/>
          <p:cNvSpPr txBox="1">
            <a:spLocks noChangeArrowheads="1"/>
          </p:cNvSpPr>
          <p:nvPr/>
        </p:nvSpPr>
        <p:spPr bwMode="auto">
          <a:xfrm>
            <a:off x="609600" y="2970213"/>
            <a:ext cx="36512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dirty="0"/>
              <a:t>Small sized, low mol wt</a:t>
            </a:r>
          </a:p>
          <a:p>
            <a:pPr algn="just" eaLnBrk="1" hangingPunct="1"/>
            <a:r>
              <a:rPr lang="en-US" dirty="0"/>
              <a:t>Between 18 and 800 </a:t>
            </a:r>
            <a:r>
              <a:rPr lang="en-US" dirty="0" err="1"/>
              <a:t>daltons</a:t>
            </a:r>
            <a:endParaRPr lang="en-US" dirty="0"/>
          </a:p>
          <a:p>
            <a:pPr algn="just" eaLnBrk="1" hangingPunct="1"/>
            <a:r>
              <a:rPr lang="en-US" dirty="0"/>
              <a:t>Found in the acid soluble pool</a:t>
            </a:r>
            <a:endParaRPr lang="en-IN" dirty="0"/>
          </a:p>
        </p:txBody>
      </p:sp>
      <p:sp>
        <p:nvSpPr>
          <p:cNvPr id="9229" name="TextBox 13"/>
          <p:cNvSpPr txBox="1">
            <a:spLocks noChangeArrowheads="1"/>
          </p:cNvSpPr>
          <p:nvPr/>
        </p:nvSpPr>
        <p:spPr bwMode="auto">
          <a:xfrm>
            <a:off x="4495801" y="2924175"/>
            <a:ext cx="3429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dirty="0"/>
              <a:t>Large sized, high mol wt</a:t>
            </a:r>
          </a:p>
          <a:p>
            <a:pPr algn="just" eaLnBrk="1" hangingPunct="1"/>
            <a:r>
              <a:rPr lang="en-US" dirty="0"/>
              <a:t>Above 10000 </a:t>
            </a:r>
            <a:r>
              <a:rPr lang="en-US" dirty="0" err="1"/>
              <a:t>daltons</a:t>
            </a:r>
            <a:endParaRPr lang="en-US" dirty="0"/>
          </a:p>
          <a:p>
            <a:pPr algn="just" eaLnBrk="1" hangingPunct="1"/>
            <a:r>
              <a:rPr lang="en-US" dirty="0"/>
              <a:t>Found in the acid insoluble pool</a:t>
            </a:r>
            <a:endParaRPr lang="en-IN" dirty="0"/>
          </a:p>
        </p:txBody>
      </p:sp>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a:srcRect/>
          <a:stretch>
            <a:fillRect/>
          </a:stretch>
        </p:blipFill>
        <p:spPr bwMode="auto">
          <a:xfrm>
            <a:off x="361950" y="342900"/>
            <a:ext cx="733425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Image result for nucleic acid"/>
          <p:cNvPicPr>
            <a:picLocks noChangeAspect="1" noChangeArrowheads="1"/>
          </p:cNvPicPr>
          <p:nvPr/>
        </p:nvPicPr>
        <p:blipFill>
          <a:blip r:embed="rId2"/>
          <a:srcRect/>
          <a:stretch>
            <a:fillRect/>
          </a:stretch>
        </p:blipFill>
        <p:spPr bwMode="auto">
          <a:xfrm>
            <a:off x="155574" y="619124"/>
            <a:ext cx="7845425" cy="578167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Image result for nucleic acid"/>
          <p:cNvPicPr>
            <a:picLocks noChangeAspect="1" noChangeArrowheads="1"/>
          </p:cNvPicPr>
          <p:nvPr/>
        </p:nvPicPr>
        <p:blipFill>
          <a:blip r:embed="rId2"/>
          <a:srcRect/>
          <a:stretch>
            <a:fillRect/>
          </a:stretch>
        </p:blipFill>
        <p:spPr bwMode="auto">
          <a:xfrm>
            <a:off x="155574" y="542924"/>
            <a:ext cx="7693025" cy="6010276"/>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Nucleic Acid Components and Structure - YouTube"/>
          <p:cNvPicPr>
            <a:picLocks noChangeAspect="1" noChangeArrowheads="1"/>
          </p:cNvPicPr>
          <p:nvPr/>
        </p:nvPicPr>
        <p:blipFill>
          <a:blip r:embed="rId2"/>
          <a:srcRect/>
          <a:stretch>
            <a:fillRect/>
          </a:stretch>
        </p:blipFill>
        <p:spPr bwMode="auto">
          <a:xfrm>
            <a:off x="155574" y="228600"/>
            <a:ext cx="7693025" cy="64008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Nucleic acid"/>
          <p:cNvPicPr>
            <a:picLocks noChangeAspect="1" noChangeArrowheads="1"/>
          </p:cNvPicPr>
          <p:nvPr/>
        </p:nvPicPr>
        <p:blipFill>
          <a:blip r:embed="rId2"/>
          <a:srcRect/>
          <a:stretch>
            <a:fillRect/>
          </a:stretch>
        </p:blipFill>
        <p:spPr bwMode="auto">
          <a:xfrm>
            <a:off x="155574" y="481012"/>
            <a:ext cx="7693026" cy="5614988"/>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NUCLEIC ACID"/>
          <p:cNvPicPr>
            <a:picLocks noChangeAspect="1" noChangeArrowheads="1"/>
          </p:cNvPicPr>
          <p:nvPr/>
        </p:nvPicPr>
        <p:blipFill>
          <a:blip r:embed="rId2"/>
          <a:srcRect/>
          <a:stretch>
            <a:fillRect/>
          </a:stretch>
        </p:blipFill>
        <p:spPr bwMode="auto">
          <a:xfrm>
            <a:off x="307975" y="1189037"/>
            <a:ext cx="7388225" cy="4525963"/>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Biomolecules class 11 Notes Biology | myCBSEguide | CBSE Papers ..."/>
          <p:cNvPicPr>
            <a:picLocks noChangeAspect="1" noChangeArrowheads="1"/>
          </p:cNvPicPr>
          <p:nvPr/>
        </p:nvPicPr>
        <p:blipFill>
          <a:blip r:embed="rId2"/>
          <a:srcRect/>
          <a:stretch>
            <a:fillRect/>
          </a:stretch>
        </p:blipFill>
        <p:spPr bwMode="auto">
          <a:xfrm>
            <a:off x="231775" y="1074737"/>
            <a:ext cx="7540625" cy="5097463"/>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ucleic acid"/>
          <p:cNvPicPr>
            <a:picLocks noChangeAspect="1" noChangeArrowheads="1"/>
          </p:cNvPicPr>
          <p:nvPr/>
        </p:nvPicPr>
        <p:blipFill>
          <a:blip r:embed="rId2"/>
          <a:srcRect/>
          <a:stretch>
            <a:fillRect/>
          </a:stretch>
        </p:blipFill>
        <p:spPr bwMode="auto">
          <a:xfrm>
            <a:off x="155574" y="390524"/>
            <a:ext cx="7845425" cy="6162676"/>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Image result for nucleic acid"/>
          <p:cNvPicPr>
            <a:picLocks noChangeAspect="1" noChangeArrowheads="1"/>
          </p:cNvPicPr>
          <p:nvPr/>
        </p:nvPicPr>
        <p:blipFill>
          <a:blip r:embed="rId2"/>
          <a:srcRect/>
          <a:stretch>
            <a:fillRect/>
          </a:stretch>
        </p:blipFill>
        <p:spPr bwMode="auto">
          <a:xfrm>
            <a:off x="155575" y="533401"/>
            <a:ext cx="7464425" cy="4495800"/>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2987675" y="476250"/>
            <a:ext cx="2663825" cy="7207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NUCLEOTIDES</a:t>
            </a:r>
            <a:endParaRPr lang="en-IN" sz="2400" dirty="0"/>
          </a:p>
        </p:txBody>
      </p:sp>
      <p:pic>
        <p:nvPicPr>
          <p:cNvPr id="11268" name="Picture 2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692275" y="1674813"/>
            <a:ext cx="5689600" cy="448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graphicFrame>
        <p:nvGraphicFramePr>
          <p:cNvPr id="3" name="Table 2"/>
          <p:cNvGraphicFramePr>
            <a:graphicFrameLocks noGrp="1"/>
          </p:cNvGraphicFramePr>
          <p:nvPr/>
        </p:nvGraphicFramePr>
        <p:xfrm>
          <a:off x="476250" y="1268410"/>
          <a:ext cx="7219950" cy="5056189"/>
        </p:xfrm>
        <a:graphic>
          <a:graphicData uri="http://schemas.openxmlformats.org/drawingml/2006/table">
            <a:tbl>
              <a:tblPr firstRow="1" bandRow="1">
                <a:tableStyleId>{EB344D84-9AFB-497E-A393-DC336BA19D2E}</a:tableStyleId>
              </a:tblPr>
              <a:tblGrid>
                <a:gridCol w="1706534"/>
                <a:gridCol w="2362892"/>
                <a:gridCol w="3150524"/>
              </a:tblGrid>
              <a:tr h="829488">
                <a:tc>
                  <a:txBody>
                    <a:bodyPr/>
                    <a:lstStyle/>
                    <a:p>
                      <a:r>
                        <a:rPr lang="en-US" sz="1800" dirty="0" smtClean="0"/>
                        <a:t>Biomolecule</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Building block</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Major functions</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90797">
                <a:tc>
                  <a:txBody>
                    <a:bodyPr/>
                    <a:lstStyle/>
                    <a:p>
                      <a:r>
                        <a:rPr lang="en-US" sz="1800" dirty="0" smtClean="0"/>
                        <a:t>Protein</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Amino acid</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Basic structure and function of cell</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7524">
                <a:tc>
                  <a:txBody>
                    <a:bodyPr/>
                    <a:lstStyle/>
                    <a:p>
                      <a:r>
                        <a:rPr lang="en-US" sz="1800" b="0" dirty="0" smtClean="0"/>
                        <a:t>DNA</a:t>
                      </a:r>
                      <a:endParaRPr lang="en-IN" sz="1800" b="1"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err="1" smtClean="0"/>
                        <a:t>Deoxyribonucleotide</a:t>
                      </a:r>
                      <a:endParaRPr lang="en-IN" sz="1800" b="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smtClean="0"/>
                        <a:t>Hereditary information</a:t>
                      </a:r>
                      <a:endParaRPr lang="en-IN" sz="1800" b="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7524">
                <a:tc>
                  <a:txBody>
                    <a:bodyPr/>
                    <a:lstStyle/>
                    <a:p>
                      <a:r>
                        <a:rPr lang="en-US" sz="1800" dirty="0" smtClean="0"/>
                        <a:t>RNA</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smtClean="0"/>
                        <a:t>Ribonucleotide</a:t>
                      </a:r>
                      <a:endParaRPr lang="en-IN" sz="1800" b="0" dirty="0" smtClean="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Protein synthesis</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7524">
                <a:tc>
                  <a:txBody>
                    <a:bodyPr/>
                    <a:lstStyle/>
                    <a:p>
                      <a:r>
                        <a:rPr lang="en-US" sz="1800" dirty="0" smtClean="0"/>
                        <a:t>Polysaccharide </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Monosaccharide</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Storage form of energy</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3332">
                <a:tc>
                  <a:txBody>
                    <a:bodyPr/>
                    <a:lstStyle/>
                    <a:p>
                      <a:r>
                        <a:rPr lang="en-US" sz="1800" dirty="0" smtClean="0"/>
                        <a:t>Lipids</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Fatty acids &amp; glycerol</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Storage form of energy to meet long term demands</a:t>
                      </a:r>
                      <a:endParaRPr lang="en-IN" sz="1800" dirty="0"/>
                    </a:p>
                  </a:txBody>
                  <a:tcPr marL="91439" marR="91439"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273" name="TextBox 3"/>
          <p:cNvSpPr txBox="1">
            <a:spLocks noChangeArrowheads="1"/>
          </p:cNvSpPr>
          <p:nvPr/>
        </p:nvSpPr>
        <p:spPr bwMode="auto">
          <a:xfrm>
            <a:off x="1390650" y="650875"/>
            <a:ext cx="64690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400" u="sng"/>
              <a:t>The major complex biomolecules of cells</a:t>
            </a:r>
            <a:endParaRPr lang="en-IN" sz="2400" u="sng"/>
          </a:p>
        </p:txBody>
      </p:sp>
    </p:spTree>
    <p:custDataLst>
      <p:tags r:id="rId1"/>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unctions and structures of DNA and nucleotide - презентация онлайн"/>
          <p:cNvPicPr>
            <a:picLocks noChangeAspect="1" noChangeArrowheads="1"/>
          </p:cNvPicPr>
          <p:nvPr/>
        </p:nvPicPr>
        <p:blipFill>
          <a:blip r:embed="rId2"/>
          <a:srcRect/>
          <a:stretch>
            <a:fillRect/>
          </a:stretch>
        </p:blipFill>
        <p:spPr bwMode="auto">
          <a:xfrm>
            <a:off x="307975" y="247649"/>
            <a:ext cx="7540625" cy="5924551"/>
          </a:xfrm>
          <a:prstGeom prst="rect">
            <a:avLst/>
          </a:prstGeom>
          <a:noFill/>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enosine Triphosphate"/>
          <p:cNvPicPr>
            <a:picLocks noChangeAspect="1" noChangeArrowheads="1"/>
          </p:cNvPicPr>
          <p:nvPr/>
        </p:nvPicPr>
        <p:blipFill>
          <a:blip r:embed="rId2"/>
          <a:srcRect/>
          <a:stretch>
            <a:fillRect/>
          </a:stretch>
        </p:blipFill>
        <p:spPr bwMode="auto">
          <a:xfrm>
            <a:off x="155574" y="257175"/>
            <a:ext cx="7616825" cy="6143625"/>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of Joining</a:t>
            </a:r>
            <a:endParaRPr lang="en-US" dirty="0"/>
          </a:p>
        </p:txBody>
      </p:sp>
      <p:sp>
        <p:nvSpPr>
          <p:cNvPr id="3" name="Content Placeholder 2"/>
          <p:cNvSpPr>
            <a:spLocks noGrp="1"/>
          </p:cNvSpPr>
          <p:nvPr>
            <p:ph idx="1"/>
          </p:nvPr>
        </p:nvSpPr>
        <p:spPr/>
        <p:txBody>
          <a:bodyPr/>
          <a:lstStyle/>
          <a:p>
            <a:r>
              <a:rPr lang="en-US" dirty="0" smtClean="0"/>
              <a:t>Carbon Number  1 of Pentose sugar is Joined with the Nitrogen of 9</a:t>
            </a:r>
            <a:r>
              <a:rPr lang="en-US" baseline="30000" dirty="0" smtClean="0"/>
              <a:t>th</a:t>
            </a:r>
            <a:r>
              <a:rPr lang="en-US" dirty="0" smtClean="0"/>
              <a:t> and 1</a:t>
            </a:r>
            <a:r>
              <a:rPr lang="en-US" baseline="30000" dirty="0" smtClean="0"/>
              <a:t>st</a:t>
            </a:r>
            <a:r>
              <a:rPr lang="en-US" dirty="0" smtClean="0"/>
              <a:t> Number  of </a:t>
            </a:r>
            <a:r>
              <a:rPr lang="en-US" dirty="0" err="1" smtClean="0"/>
              <a:t>Purines</a:t>
            </a:r>
            <a:r>
              <a:rPr lang="en-US" dirty="0" smtClean="0"/>
              <a:t> and </a:t>
            </a:r>
            <a:r>
              <a:rPr lang="en-US" dirty="0" err="1" smtClean="0"/>
              <a:t>Pyrimidines</a:t>
            </a:r>
            <a:r>
              <a:rPr lang="en-US" dirty="0" smtClean="0"/>
              <a:t> respectively.</a:t>
            </a:r>
          </a:p>
          <a:p>
            <a:r>
              <a:rPr lang="en-US" dirty="0" smtClean="0"/>
              <a:t>Carbon Number  3</a:t>
            </a:r>
            <a:r>
              <a:rPr lang="en-US" baseline="30000" dirty="0" smtClean="0"/>
              <a:t>rd</a:t>
            </a:r>
            <a:r>
              <a:rPr lang="en-US" dirty="0" smtClean="0"/>
              <a:t>  of Pentose sugar is joined with another nucleotide by Phosphate by </a:t>
            </a:r>
            <a:r>
              <a:rPr lang="en-US" dirty="0" err="1" smtClean="0"/>
              <a:t>Phosphoester</a:t>
            </a:r>
            <a:r>
              <a:rPr lang="en-US" dirty="0" smtClean="0"/>
              <a:t> bond.</a:t>
            </a:r>
          </a:p>
          <a:p>
            <a:r>
              <a:rPr lang="en-US" dirty="0" smtClean="0"/>
              <a:t>Carbon Number  5</a:t>
            </a:r>
            <a:r>
              <a:rPr lang="en-US" baseline="30000" dirty="0" smtClean="0"/>
              <a:t>th</a:t>
            </a:r>
            <a:r>
              <a:rPr lang="en-US" dirty="0" smtClean="0"/>
              <a:t>  of Pentose sugar is joined  Phosphate by </a:t>
            </a:r>
            <a:r>
              <a:rPr lang="en-US" dirty="0" err="1" smtClean="0"/>
              <a:t>Phosphoester</a:t>
            </a:r>
            <a:r>
              <a:rPr lang="en-US" dirty="0" smtClean="0"/>
              <a:t> bond.</a:t>
            </a:r>
          </a:p>
          <a:p>
            <a:endParaRPr lang="en-US" dirty="0" smtClean="0"/>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2" name="Picture 4" descr="Phosphodiester bond - The School of Biomedical Sciences Wiki"/>
          <p:cNvPicPr>
            <a:picLocks noChangeAspect="1" noChangeArrowheads="1"/>
          </p:cNvPicPr>
          <p:nvPr/>
        </p:nvPicPr>
        <p:blipFill>
          <a:blip r:embed="rId2"/>
          <a:srcRect/>
          <a:stretch>
            <a:fillRect/>
          </a:stretch>
        </p:blipFill>
        <p:spPr bwMode="auto">
          <a:xfrm>
            <a:off x="419100" y="404812"/>
            <a:ext cx="7353300" cy="5919788"/>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Phosphodiester</a:t>
            </a:r>
            <a:r>
              <a:rPr lang="en-US" dirty="0" smtClean="0"/>
              <a:t> bond</a:t>
            </a:r>
            <a:endParaRPr lang="en-US" dirty="0"/>
          </a:p>
        </p:txBody>
      </p:sp>
      <p:pic>
        <p:nvPicPr>
          <p:cNvPr id="6" name="How is Phosphodiester Bond formed in DNA Why the Name.mp4">
            <a:hlinkClick r:id="" action="ppaction://media"/>
          </p:cNvPr>
          <p:cNvPicPr>
            <a:picLocks noGrp="1" noRot="1" noChangeAspect="1"/>
          </p:cNvPicPr>
          <p:nvPr>
            <p:ph idx="1"/>
            <a:videoFile r:link="rId1"/>
          </p:nvPr>
        </p:nvPicPr>
        <p:blipFill>
          <a:blip r:embed="rId3"/>
          <a:stretch>
            <a:fillRect/>
          </a:stretch>
        </p:blipFill>
        <p:spPr>
          <a:xfrm>
            <a:off x="609600" y="1600200"/>
            <a:ext cx="73914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Image result for nucleic acid"/>
          <p:cNvPicPr>
            <a:picLocks noChangeAspect="1" noChangeArrowheads="1"/>
          </p:cNvPicPr>
          <p:nvPr/>
        </p:nvPicPr>
        <p:blipFill>
          <a:blip r:embed="rId2"/>
          <a:srcRect/>
          <a:stretch>
            <a:fillRect/>
          </a:stretch>
        </p:blipFill>
        <p:spPr bwMode="auto">
          <a:xfrm>
            <a:off x="155575" y="304800"/>
            <a:ext cx="7845425" cy="6324599"/>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609600" y="1200150"/>
            <a:ext cx="7315200" cy="5581650"/>
          </a:xfrm>
          <a:prstGeom prst="rect">
            <a:avLst/>
          </a:prstGeom>
          <a:noFill/>
          <a:ln w="9525">
            <a:noFill/>
            <a:miter lim="800000"/>
            <a:headEnd/>
            <a:tailEnd/>
          </a:ln>
          <a:effectLst/>
        </p:spPr>
      </p:pic>
      <p:pic>
        <p:nvPicPr>
          <p:cNvPr id="6" name="Picture 4" descr="Phosphodiester bond | definition of phosphodiester bond by Medical  dictionary"/>
          <p:cNvPicPr>
            <a:picLocks noChangeAspect="1" noChangeArrowheads="1"/>
          </p:cNvPicPr>
          <p:nvPr/>
        </p:nvPicPr>
        <p:blipFill>
          <a:blip r:embed="rId3"/>
          <a:srcRect/>
          <a:stretch>
            <a:fillRect/>
          </a:stretch>
        </p:blipFill>
        <p:spPr bwMode="auto">
          <a:xfrm>
            <a:off x="155575" y="438149"/>
            <a:ext cx="3000375" cy="1619251"/>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sgj\Desktop\trans image\phospho di.jpg"/>
          <p:cNvPicPr>
            <a:picLocks noChangeAspect="1" noChangeArrowheads="1"/>
          </p:cNvPicPr>
          <p:nvPr/>
        </p:nvPicPr>
        <p:blipFill>
          <a:blip r:embed="rId3"/>
          <a:srcRect/>
          <a:stretch>
            <a:fillRect/>
          </a:stretch>
        </p:blipFill>
        <p:spPr bwMode="auto">
          <a:xfrm>
            <a:off x="1533525" y="1228725"/>
            <a:ext cx="6076950" cy="456247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hosphodiester bond"/>
          <p:cNvPicPr>
            <a:picLocks noChangeAspect="1" noChangeArrowheads="1"/>
          </p:cNvPicPr>
          <p:nvPr/>
        </p:nvPicPr>
        <p:blipFill>
          <a:blip r:embed="rId2"/>
          <a:srcRect/>
          <a:stretch>
            <a:fillRect/>
          </a:stretch>
        </p:blipFill>
        <p:spPr bwMode="auto">
          <a:xfrm>
            <a:off x="155574" y="228600"/>
            <a:ext cx="7769225" cy="647700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gj\Desktop\trans image\gly bond.jpg"/>
          <p:cNvPicPr>
            <a:picLocks noChangeAspect="1" noChangeArrowheads="1"/>
          </p:cNvPicPr>
          <p:nvPr/>
        </p:nvPicPr>
        <p:blipFill>
          <a:blip r:embed="rId3"/>
          <a:srcRect/>
          <a:stretch>
            <a:fillRect/>
          </a:stretch>
        </p:blipFill>
        <p:spPr bwMode="auto">
          <a:xfrm>
            <a:off x="228601" y="609600"/>
            <a:ext cx="7696199" cy="59436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3568" y="1359762"/>
            <a:ext cx="5118760" cy="39414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953001" y="2636838"/>
            <a:ext cx="3048000" cy="830997"/>
          </a:xfrm>
          <a:prstGeom prst="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ts val="0"/>
              </a:spcBef>
              <a:spcAft>
                <a:spcPts val="0"/>
              </a:spcAft>
              <a:defRPr/>
            </a:pPr>
            <a:r>
              <a:rPr lang="en-US" sz="4800" b="1" u="sng" dirty="0">
                <a:solidFill>
                  <a:schemeClr val="accent3"/>
                </a:solidFill>
                <a:latin typeface="Lucida Handwriting" pitchFamily="66" charset="0"/>
              </a:rPr>
              <a:t>Proteins</a:t>
            </a:r>
            <a:endParaRPr lang="en-IN" sz="4800" b="1" u="sng" dirty="0">
              <a:solidFill>
                <a:schemeClr val="accent3"/>
              </a:solidFill>
              <a:latin typeface="Lucida Handwriting" pitchFamily="66" charset="0"/>
            </a:endParaRPr>
          </a:p>
        </p:txBody>
      </p:sp>
    </p:spTree>
    <p:custDataLst>
      <p:tags r:id="rId1"/>
    </p:custData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4"/>
          <a:srcRect b="3421"/>
          <a:stretch>
            <a:fillRect/>
          </a:stretch>
        </p:blipFill>
        <p:spPr bwMode="auto">
          <a:xfrm>
            <a:off x="2843809" y="2852936"/>
            <a:ext cx="5080992" cy="3342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3" name="Picture 7"/>
          <p:cNvPicPr>
            <a:picLocks noChangeAspect="1" noChangeArrowheads="1"/>
          </p:cNvPicPr>
          <p:nvPr/>
        </p:nvPicPr>
        <p:blipFill>
          <a:blip r:embed="rId5"/>
          <a:srcRect b="24159"/>
          <a:stretch>
            <a:fillRect/>
          </a:stretch>
        </p:blipFill>
        <p:spPr bwMode="auto">
          <a:xfrm>
            <a:off x="838200" y="768350"/>
            <a:ext cx="4572000" cy="181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808663" y="1306513"/>
            <a:ext cx="1038225" cy="3698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n-US" b="1" dirty="0">
                <a:latin typeface="Lucida Handwriting" pitchFamily="66" charset="0"/>
              </a:rPr>
              <a:t>SUGAR</a:t>
            </a:r>
          </a:p>
        </p:txBody>
      </p:sp>
      <p:sp>
        <p:nvSpPr>
          <p:cNvPr id="5" name="TextBox 4"/>
          <p:cNvSpPr txBox="1"/>
          <p:nvPr/>
        </p:nvSpPr>
        <p:spPr>
          <a:xfrm>
            <a:off x="1042988" y="4094163"/>
            <a:ext cx="1290637" cy="3683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n-US" b="1" dirty="0" smtClean="0">
                <a:latin typeface="Lucida Handwriting" pitchFamily="66" charset="0"/>
              </a:rPr>
              <a:t>N</a:t>
            </a:r>
            <a:r>
              <a:rPr lang="en-US" sz="1000" b="1" dirty="0" smtClean="0">
                <a:latin typeface="Lucida Handwriting" pitchFamily="66" charset="0"/>
              </a:rPr>
              <a:t>2</a:t>
            </a:r>
            <a:r>
              <a:rPr lang="en-US" b="1" dirty="0" smtClean="0">
                <a:latin typeface="Lucida Handwriting" pitchFamily="66" charset="0"/>
              </a:rPr>
              <a:t> BASES</a:t>
            </a:r>
            <a:endParaRPr lang="en-US" b="1" dirty="0">
              <a:latin typeface="Lucida Handwriting" pitchFamily="66" charset="0"/>
            </a:endParaRPr>
          </a:p>
        </p:txBody>
      </p:sp>
      <p:sp>
        <p:nvSpPr>
          <p:cNvPr id="12294"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Tree>
    <p:custDataLst>
      <p:tags r:id="rId1"/>
    </p:custData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srcRect b="3421"/>
          <a:stretch>
            <a:fillRect/>
          </a:stretch>
        </p:blipFill>
        <p:spPr bwMode="auto">
          <a:xfrm>
            <a:off x="152400" y="228600"/>
            <a:ext cx="76200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8313" y="188913"/>
            <a:ext cx="1727200" cy="7572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3200" dirty="0"/>
              <a:t>DNA</a:t>
            </a:r>
            <a:endParaRPr lang="en-IN" sz="3200" dirty="0"/>
          </a:p>
        </p:txBody>
      </p:sp>
      <p:sp>
        <p:nvSpPr>
          <p:cNvPr id="14341"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pic>
        <p:nvPicPr>
          <p:cNvPr id="54274" name="Picture 2" descr="What is a DNA Diet?"/>
          <p:cNvPicPr>
            <a:picLocks noChangeAspect="1" noChangeArrowheads="1"/>
          </p:cNvPicPr>
          <p:nvPr/>
        </p:nvPicPr>
        <p:blipFill>
          <a:blip r:embed="rId3"/>
          <a:srcRect/>
          <a:stretch>
            <a:fillRect/>
          </a:stretch>
        </p:blipFill>
        <p:spPr bwMode="auto">
          <a:xfrm>
            <a:off x="155575" y="1104900"/>
            <a:ext cx="7693025" cy="52197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76200"/>
            <a:ext cx="7467600" cy="6629400"/>
          </a:xfrm>
          <a:prstGeom prst="rect">
            <a:avLst/>
          </a:prstGeom>
          <a:ln>
            <a:noFill/>
          </a:ln>
          <a:effectLst>
            <a:outerShdw blurRad="190500" algn="tl" rotWithShape="0">
              <a:srgbClr val="000000">
                <a:alpha val="70000"/>
              </a:srgbClr>
            </a:outerShdw>
          </a:effectLst>
        </p:spPr>
      </p:pic>
      <p:sp>
        <p:nvSpPr>
          <p:cNvPr id="16387"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Tree>
    <p:custDataLst>
      <p:tags r:id="rId1"/>
    </p:custData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s | Biology for medical entrance exams | Page 2"/>
          <p:cNvPicPr>
            <a:picLocks noChangeAspect="1" noChangeArrowheads="1"/>
          </p:cNvPicPr>
          <p:nvPr/>
        </p:nvPicPr>
        <p:blipFill>
          <a:blip r:embed="rId2"/>
          <a:srcRect/>
          <a:stretch>
            <a:fillRect/>
          </a:stretch>
        </p:blipFill>
        <p:spPr bwMode="auto">
          <a:xfrm>
            <a:off x="307975" y="800100"/>
            <a:ext cx="7540625" cy="468630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5800" y="1219201"/>
            <a:ext cx="3505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2" descr="m rna.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04838" y="892175"/>
            <a:ext cx="2286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3" descr="r rna.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267075" y="1066800"/>
            <a:ext cx="17621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hlinkClick r:id="rId6" action="ppaction://hlinkpres?slideindex=1&amp;slidetitle="/>
          </p:cNvPr>
          <p:cNvSpPr txBox="1"/>
          <p:nvPr/>
        </p:nvSpPr>
        <p:spPr>
          <a:xfrm>
            <a:off x="1371600" y="381000"/>
            <a:ext cx="1169988" cy="3698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n-US" dirty="0">
                <a:latin typeface="Lucida Handwriting" pitchFamily="66" charset="0"/>
              </a:rPr>
              <a:t>m- RNA</a:t>
            </a:r>
          </a:p>
        </p:txBody>
      </p:sp>
      <p:sp>
        <p:nvSpPr>
          <p:cNvPr id="8" name="TextBox 7"/>
          <p:cNvSpPr txBox="1"/>
          <p:nvPr/>
        </p:nvSpPr>
        <p:spPr>
          <a:xfrm>
            <a:off x="4024313" y="381000"/>
            <a:ext cx="1046162" cy="3698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n-US" dirty="0">
                <a:latin typeface="Lucida Handwriting" pitchFamily="66" charset="0"/>
              </a:rPr>
              <a:t>r- RNA</a:t>
            </a:r>
          </a:p>
        </p:txBody>
      </p:sp>
      <p:sp>
        <p:nvSpPr>
          <p:cNvPr id="9" name="TextBox 8"/>
          <p:cNvSpPr txBox="1"/>
          <p:nvPr/>
        </p:nvSpPr>
        <p:spPr>
          <a:xfrm>
            <a:off x="6310313" y="381000"/>
            <a:ext cx="1022350" cy="3698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auto">
              <a:spcBef>
                <a:spcPts val="0"/>
              </a:spcBef>
              <a:spcAft>
                <a:spcPts val="0"/>
              </a:spcAft>
              <a:defRPr/>
            </a:pPr>
            <a:r>
              <a:rPr lang="en-US" dirty="0">
                <a:latin typeface="Lucida Handwriting" pitchFamily="66" charset="0"/>
              </a:rPr>
              <a:t>t- RNA</a:t>
            </a:r>
          </a:p>
        </p:txBody>
      </p:sp>
      <p:sp>
        <p:nvSpPr>
          <p:cNvPr id="17416"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Tree>
    <p:custDataLst>
      <p:tags r:id="rId1"/>
    </p:custData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What is the difference between DNA and RNA"/>
          <p:cNvPicPr>
            <a:picLocks noChangeAspect="1" noChangeArrowheads="1"/>
          </p:cNvPicPr>
          <p:nvPr/>
        </p:nvPicPr>
        <p:blipFill>
          <a:blip r:embed="rId2"/>
          <a:srcRect/>
          <a:stretch>
            <a:fillRect/>
          </a:stretch>
        </p:blipFill>
        <p:spPr bwMode="auto">
          <a:xfrm>
            <a:off x="536575" y="922337"/>
            <a:ext cx="7083425" cy="5097463"/>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8101013" y="6524625"/>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pic>
        <p:nvPicPr>
          <p:cNvPr id="54275"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650" y="981075"/>
            <a:ext cx="5016500"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581400" y="4994275"/>
            <a:ext cx="4105275" cy="5842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sz="3200" dirty="0">
                <a:solidFill>
                  <a:schemeClr val="accent3">
                    <a:lumMod val="50000"/>
                  </a:schemeClr>
                </a:solidFill>
                <a:latin typeface="Goudy Stout" pitchFamily="18" charset="0"/>
              </a:rPr>
              <a:t>ENZYMES</a:t>
            </a:r>
            <a:endParaRPr lang="en-IN" sz="3200" dirty="0">
              <a:solidFill>
                <a:schemeClr val="accent3">
                  <a:lumMod val="50000"/>
                </a:schemeClr>
              </a:solidFill>
              <a:latin typeface="Goudy Stout" pitchFamily="18" charset="0"/>
            </a:endParaRPr>
          </a:p>
        </p:txBody>
      </p:sp>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750px-Major_digesti#366F1E.tiff                                00364514Macintosh HD                   C232EE04:"/>
          <p:cNvPicPr>
            <a:picLocks noChangeAspect="1" noChangeArrowheads="1"/>
          </p:cNvPicPr>
          <p:nvPr/>
        </p:nvPicPr>
        <p:blipFill>
          <a:blip r:embed="rId2"/>
          <a:srcRect/>
          <a:stretch>
            <a:fillRect/>
          </a:stretch>
        </p:blipFill>
        <p:spPr bwMode="auto">
          <a:xfrm>
            <a:off x="533400" y="304800"/>
            <a:ext cx="7391400" cy="5913438"/>
          </a:xfrm>
          <a:prstGeom prst="rect">
            <a:avLst/>
          </a:prstGeom>
          <a:noFill/>
          <a:ln w="9525">
            <a:noFill/>
            <a:miter lim="800000"/>
            <a:headEnd/>
            <a:tailEnd/>
          </a:ln>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ENZYMES</a:t>
            </a:r>
          </a:p>
        </p:txBody>
      </p:sp>
      <p:sp>
        <p:nvSpPr>
          <p:cNvPr id="4" name="Slide Number Placeholder 3"/>
          <p:cNvSpPr>
            <a:spLocks noGrp="1"/>
          </p:cNvSpPr>
          <p:nvPr>
            <p:ph type="sldNum" sz="quarter" idx="12"/>
          </p:nvPr>
        </p:nvSpPr>
        <p:spPr/>
        <p:txBody>
          <a:bodyPr/>
          <a:lstStyle/>
          <a:p>
            <a:pPr>
              <a:defRPr/>
            </a:pPr>
            <a:fld id="{C2D31BCA-EA39-4500-949A-57164B52EBDD}" type="slidenum">
              <a:rPr lang="en-US"/>
              <a:pPr>
                <a:defRPr/>
              </a:pPr>
              <a:t>149</a:t>
            </a:fld>
            <a:endParaRPr lang="en-US"/>
          </a:p>
        </p:txBody>
      </p:sp>
      <p:sp>
        <p:nvSpPr>
          <p:cNvPr id="14340" name="Content Placeholder 2"/>
          <p:cNvSpPr>
            <a:spLocks noGrp="1"/>
          </p:cNvSpPr>
          <p:nvPr>
            <p:ph sz="quarter" idx="1"/>
          </p:nvPr>
        </p:nvSpPr>
        <p:spPr>
          <a:xfrm>
            <a:off x="457200" y="1609416"/>
            <a:ext cx="7543800" cy="4846320"/>
          </a:xfrm>
        </p:spPr>
        <p:txBody>
          <a:bodyPr/>
          <a:lstStyle/>
          <a:p>
            <a:pPr algn="just" eaLnBrk="1" hangingPunct="1"/>
            <a:r>
              <a:rPr lang="en-US" dirty="0" smtClean="0"/>
              <a:t>  The name enzyme(en=</a:t>
            </a:r>
            <a:r>
              <a:rPr lang="en-US" dirty="0" err="1" smtClean="0"/>
              <a:t>in,zyme</a:t>
            </a:r>
            <a:r>
              <a:rPr lang="en-US" dirty="0" smtClean="0"/>
              <a:t>-yeast)  literally means in yeast.</a:t>
            </a:r>
          </a:p>
          <a:p>
            <a:pPr algn="just" eaLnBrk="1" hangingPunct="1"/>
            <a:r>
              <a:rPr lang="en-US" dirty="0" smtClean="0"/>
              <a:t>The term  enzyme was coined by </a:t>
            </a:r>
            <a:r>
              <a:rPr lang="en-US" dirty="0" err="1" smtClean="0"/>
              <a:t>Kuhne</a:t>
            </a:r>
            <a:r>
              <a:rPr lang="en-US" dirty="0" smtClean="0"/>
              <a:t> in 1878.</a:t>
            </a:r>
          </a:p>
          <a:p>
            <a:pPr algn="just" eaLnBrk="1" hangingPunct="1"/>
            <a:r>
              <a:rPr lang="en-US" dirty="0" smtClean="0"/>
              <a:t>Enzyme was discovered by Buchner.</a:t>
            </a:r>
          </a:p>
          <a:p>
            <a:pPr algn="just" eaLnBrk="1" hangingPunct="1"/>
            <a:r>
              <a:rPr lang="en-US" dirty="0" smtClean="0"/>
              <a:t>Summer in 1926 isolated first enzyme  </a:t>
            </a:r>
            <a:r>
              <a:rPr lang="en-US" dirty="0" err="1" smtClean="0"/>
              <a:t>urease</a:t>
            </a:r>
            <a:r>
              <a:rPr lang="en-US" dirty="0" smtClean="0"/>
              <a:t> in </a:t>
            </a:r>
            <a:r>
              <a:rPr lang="en-US" dirty="0" err="1" smtClean="0"/>
              <a:t>crystaline</a:t>
            </a:r>
            <a:r>
              <a:rPr lang="en-US" dirty="0" smtClean="0"/>
              <a:t> form from  jack bean and he confirming that enzymes are </a:t>
            </a:r>
            <a:r>
              <a:rPr lang="en-US" dirty="0" err="1" smtClean="0"/>
              <a:t>proteinaceous</a:t>
            </a:r>
            <a:r>
              <a:rPr lang="en-US" dirty="0" smtClean="0"/>
              <a:t>.</a:t>
            </a:r>
          </a:p>
          <a:p>
            <a:pPr algn="just" eaLnBrk="1" hangingPunct="1"/>
            <a:r>
              <a:rPr lang="en-US" dirty="0" smtClean="0"/>
              <a:t>All enzymes are protein but all proteins are not enzyme </a:t>
            </a:r>
            <a:r>
              <a:rPr lang="en-US" dirty="0" err="1" smtClean="0"/>
              <a:t>exce.</a:t>
            </a:r>
            <a:r>
              <a:rPr lang="en-US" dirty="0" err="1" smtClean="0">
                <a:solidFill>
                  <a:srgbClr val="FF0000"/>
                </a:solidFill>
              </a:rPr>
              <a:t>Ribozyme</a:t>
            </a:r>
            <a:r>
              <a:rPr lang="en-US" dirty="0" smtClean="0"/>
              <a:t> (RNA catalytic) and </a:t>
            </a:r>
            <a:r>
              <a:rPr lang="en-US" dirty="0" err="1" smtClean="0">
                <a:solidFill>
                  <a:srgbClr val="FF0000"/>
                </a:solidFill>
              </a:rPr>
              <a:t>Abzymes</a:t>
            </a:r>
            <a:r>
              <a:rPr lang="en-US" dirty="0" smtClean="0"/>
              <a:t>(antibodies activity)</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576263" y="788988"/>
            <a:ext cx="1619250" cy="358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PROTEINS</a:t>
            </a:r>
            <a:endParaRPr lang="en-IN" sz="2000" dirty="0"/>
          </a:p>
        </p:txBody>
      </p:sp>
      <p:sp>
        <p:nvSpPr>
          <p:cNvPr id="2" name="TextBox 1"/>
          <p:cNvSpPr txBox="1"/>
          <p:nvPr/>
        </p:nvSpPr>
        <p:spPr>
          <a:xfrm>
            <a:off x="576263" y="1365250"/>
            <a:ext cx="7272337" cy="1200329"/>
          </a:xfrm>
          <a:prstGeom prst="rect">
            <a:avLst/>
          </a:prstGeom>
          <a:noFill/>
          <a:ln>
            <a:solidFill>
              <a:schemeClr val="accent3"/>
            </a:solidFill>
          </a:ln>
        </p:spPr>
        <p:txBody>
          <a:bodyPr wrap="square">
            <a:spAutoFit/>
          </a:bodyPr>
          <a:lstStyle/>
          <a:p>
            <a:pPr marL="285750" indent="-285750">
              <a:buFont typeface="Wingdings" pitchFamily="2" charset="2"/>
              <a:buChar char="Ø"/>
              <a:defRPr/>
            </a:pPr>
            <a:r>
              <a:rPr lang="en-US" dirty="0"/>
              <a:t>Most abundant organic molecules of the living system.</a:t>
            </a:r>
          </a:p>
          <a:p>
            <a:pPr marL="285750" indent="-285750">
              <a:buFont typeface="Wingdings" pitchFamily="2" charset="2"/>
              <a:buChar char="Ø"/>
              <a:defRPr/>
            </a:pPr>
            <a:r>
              <a:rPr lang="en-US" dirty="0"/>
              <a:t>They form about 50% of the dry weight of the cell.</a:t>
            </a:r>
          </a:p>
          <a:p>
            <a:pPr marL="285750" indent="-285750">
              <a:buFont typeface="Wingdings" pitchFamily="2" charset="2"/>
              <a:buChar char="Ø"/>
              <a:defRPr/>
            </a:pPr>
            <a:r>
              <a:rPr lang="en-US" dirty="0"/>
              <a:t>They are most important for the architecture and </a:t>
            </a:r>
            <a:r>
              <a:rPr lang="en-US" dirty="0" smtClean="0"/>
              <a:t>functioning </a:t>
            </a:r>
            <a:r>
              <a:rPr lang="en-US" dirty="0"/>
              <a:t>of the cell.</a:t>
            </a:r>
          </a:p>
        </p:txBody>
      </p:sp>
      <p:sp>
        <p:nvSpPr>
          <p:cNvPr id="5" name="Rounded Rectangle 4"/>
          <p:cNvSpPr/>
          <p:nvPr/>
        </p:nvSpPr>
        <p:spPr>
          <a:xfrm>
            <a:off x="511175" y="2825750"/>
            <a:ext cx="5400675" cy="3873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Proteins are polymers of amino acids </a:t>
            </a:r>
            <a:endParaRPr lang="en-IN" sz="2000" dirty="0"/>
          </a:p>
        </p:txBody>
      </p:sp>
      <p:sp>
        <p:nvSpPr>
          <p:cNvPr id="29702" name="TextBox 5"/>
          <p:cNvSpPr txBox="1">
            <a:spLocks noChangeArrowheads="1"/>
          </p:cNvSpPr>
          <p:nvPr/>
        </p:nvSpPr>
        <p:spPr bwMode="auto">
          <a:xfrm>
            <a:off x="539750" y="3021013"/>
            <a:ext cx="473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Font typeface="Wingdings" pitchFamily="2" charset="2"/>
              <a:buChar char="Ø"/>
            </a:pPr>
            <a:endParaRPr lang="en-US"/>
          </a:p>
          <a:p>
            <a:pPr eaLnBrk="1" hangingPunct="1">
              <a:buFont typeface="Wingdings" pitchFamily="2" charset="2"/>
              <a:buChar char="Ø"/>
            </a:pPr>
            <a:endParaRPr lang="en-IN"/>
          </a:p>
        </p:txBody>
      </p:sp>
      <p:sp>
        <p:nvSpPr>
          <p:cNvPr id="7" name="TextBox 6"/>
          <p:cNvSpPr txBox="1"/>
          <p:nvPr/>
        </p:nvSpPr>
        <p:spPr>
          <a:xfrm>
            <a:off x="598489" y="3381375"/>
            <a:ext cx="7326312" cy="2031325"/>
          </a:xfrm>
          <a:prstGeom prst="rect">
            <a:avLst/>
          </a:prstGeom>
          <a:noFill/>
          <a:ln>
            <a:solidFill>
              <a:schemeClr val="accent3"/>
            </a:solidFill>
          </a:ln>
        </p:spPr>
        <p:txBody>
          <a:bodyPr wrap="square">
            <a:spAutoFit/>
          </a:bodyPr>
          <a:lstStyle/>
          <a:p>
            <a:pPr marL="285750" indent="-285750">
              <a:buFont typeface="Wingdings" pitchFamily="2" charset="2"/>
              <a:buChar char="Ø"/>
              <a:defRPr/>
            </a:pPr>
            <a:r>
              <a:rPr lang="en-US" dirty="0"/>
              <a:t>Proteins on complete hydrolysis yields Amino Acids</a:t>
            </a:r>
          </a:p>
          <a:p>
            <a:pPr marL="285750" indent="-285750">
              <a:buFont typeface="Wingdings" pitchFamily="2" charset="2"/>
              <a:buChar char="Ø"/>
              <a:defRPr/>
            </a:pPr>
            <a:r>
              <a:rPr lang="en-US" dirty="0"/>
              <a:t>There are 20 standard amino acids which are repeatedly found in </a:t>
            </a:r>
            <a:r>
              <a:rPr lang="en-US" dirty="0" smtClean="0"/>
              <a:t>the </a:t>
            </a:r>
            <a:r>
              <a:rPr lang="en-US" dirty="0"/>
              <a:t>structure of proteins – animal, plant or microbial.</a:t>
            </a:r>
          </a:p>
          <a:p>
            <a:pPr marL="285750" indent="-285750">
              <a:buFont typeface="Wingdings" pitchFamily="2" charset="2"/>
              <a:buChar char="Ø"/>
              <a:defRPr/>
            </a:pPr>
            <a:r>
              <a:rPr lang="en-US" dirty="0"/>
              <a:t>Collagen is the most abundant animal protein and </a:t>
            </a:r>
            <a:r>
              <a:rPr lang="en-US" dirty="0" err="1"/>
              <a:t>Rubisco</a:t>
            </a:r>
            <a:r>
              <a:rPr lang="en-US" dirty="0"/>
              <a:t> is the </a:t>
            </a:r>
            <a:r>
              <a:rPr lang="en-US" dirty="0" smtClean="0"/>
              <a:t>most </a:t>
            </a:r>
            <a:r>
              <a:rPr lang="en-US" dirty="0"/>
              <a:t>abundant plant protein </a:t>
            </a:r>
            <a:r>
              <a:rPr lang="en-US" dirty="0" smtClean="0"/>
              <a:t>.</a:t>
            </a:r>
            <a:endParaRPr lang="en-US" dirty="0"/>
          </a:p>
          <a:p>
            <a:pPr marL="285750" indent="-285750">
              <a:buFont typeface="Wingdings" pitchFamily="2" charset="2"/>
              <a:buChar char="Ø"/>
              <a:defRPr/>
            </a:pPr>
            <a:r>
              <a:rPr lang="en-US" dirty="0"/>
              <a:t>Protein Synthesis is controlled by DNA. </a:t>
            </a:r>
          </a:p>
        </p:txBody>
      </p:sp>
    </p:spTree>
    <p:custDataLst>
      <p:tags r:id="rId1"/>
    </p:custData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t>Structure of enzyme</a:t>
            </a:r>
          </a:p>
        </p:txBody>
      </p:sp>
      <p:sp>
        <p:nvSpPr>
          <p:cNvPr id="15363" name="Content Placeholder 2"/>
          <p:cNvSpPr>
            <a:spLocks noGrp="1"/>
          </p:cNvSpPr>
          <p:nvPr>
            <p:ph sz="quarter" idx="1"/>
          </p:nvPr>
        </p:nvSpPr>
        <p:spPr>
          <a:xfrm>
            <a:off x="228600" y="1609416"/>
            <a:ext cx="7848600" cy="4846320"/>
          </a:xfrm>
        </p:spPr>
        <p:txBody>
          <a:bodyPr/>
          <a:lstStyle/>
          <a:p>
            <a:pPr algn="just" eaLnBrk="1" hangingPunct="1"/>
            <a:r>
              <a:rPr lang="en-US" dirty="0" err="1" smtClean="0"/>
              <a:t>Holoenzyme</a:t>
            </a:r>
            <a:r>
              <a:rPr lang="en-US" dirty="0" smtClean="0"/>
              <a:t>(functional)=</a:t>
            </a:r>
            <a:r>
              <a:rPr lang="en-US" dirty="0" err="1" smtClean="0"/>
              <a:t>apoenzyme</a:t>
            </a:r>
            <a:r>
              <a:rPr lang="en-US" dirty="0" smtClean="0"/>
              <a:t>(</a:t>
            </a:r>
            <a:r>
              <a:rPr lang="en-US" dirty="0" err="1" smtClean="0"/>
              <a:t>proteinous</a:t>
            </a:r>
            <a:r>
              <a:rPr lang="en-US" dirty="0" smtClean="0"/>
              <a:t>)+cofactor(non-</a:t>
            </a:r>
            <a:r>
              <a:rPr lang="en-US" dirty="0" err="1" smtClean="0"/>
              <a:t>proteinous</a:t>
            </a:r>
            <a:r>
              <a:rPr lang="en-US" dirty="0" smtClean="0"/>
              <a:t> part).</a:t>
            </a:r>
          </a:p>
          <a:p>
            <a:pPr algn="just" eaLnBrk="1" hangingPunct="1"/>
            <a:r>
              <a:rPr lang="en-US" dirty="0" smtClean="0"/>
              <a:t>Cofactor are three types</a:t>
            </a:r>
          </a:p>
          <a:p>
            <a:pPr algn="just" eaLnBrk="1" hangingPunct="1"/>
            <a:r>
              <a:rPr lang="en-US" dirty="0" smtClean="0"/>
              <a:t>1.Coenzyme-loosely attached organic compounds </a:t>
            </a:r>
            <a:r>
              <a:rPr lang="en-US" dirty="0" err="1" smtClean="0"/>
              <a:t>i.e</a:t>
            </a:r>
            <a:r>
              <a:rPr lang="en-US" dirty="0" smtClean="0"/>
              <a:t> </a:t>
            </a:r>
            <a:r>
              <a:rPr lang="en-US" dirty="0" err="1" smtClean="0"/>
              <a:t>NAD,NADP,FAD,FMN,Vitamins</a:t>
            </a:r>
            <a:endParaRPr lang="en-US" dirty="0" smtClean="0"/>
          </a:p>
          <a:p>
            <a:pPr algn="just" eaLnBrk="1" hangingPunct="1"/>
            <a:r>
              <a:rPr lang="en-US" dirty="0" smtClean="0"/>
              <a:t>2.Prosthetic group-tightly attached organic compounds</a:t>
            </a:r>
          </a:p>
          <a:p>
            <a:pPr algn="just" eaLnBrk="1" hangingPunct="1"/>
            <a:r>
              <a:rPr lang="en-US" dirty="0" smtClean="0"/>
              <a:t>3.Activator-metalic element inorganic  substance.</a:t>
            </a:r>
          </a:p>
        </p:txBody>
      </p:sp>
      <p:sp>
        <p:nvSpPr>
          <p:cNvPr id="4" name="Slide Number Placeholder 3"/>
          <p:cNvSpPr>
            <a:spLocks noGrp="1"/>
          </p:cNvSpPr>
          <p:nvPr>
            <p:ph type="sldNum" sz="quarter" idx="12"/>
          </p:nvPr>
        </p:nvSpPr>
        <p:spPr/>
        <p:txBody>
          <a:bodyPr/>
          <a:lstStyle/>
          <a:p>
            <a:pPr>
              <a:defRPr/>
            </a:pPr>
            <a:fld id="{7BE41A22-66E3-4CA1-B2DF-8D2E4E81E710}" type="slidenum">
              <a:rPr lang="en-US" smtClean="0"/>
              <a:pPr>
                <a:defRPr/>
              </a:pPr>
              <a:t>150</a:t>
            </a:fld>
            <a:endParaRPr lang="en-US"/>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tructure and Function of Various Coenzymes (With Diagram)"/>
          <p:cNvPicPr>
            <a:picLocks noChangeAspect="1" noChangeArrowheads="1"/>
          </p:cNvPicPr>
          <p:nvPr/>
        </p:nvPicPr>
        <p:blipFill>
          <a:blip r:embed="rId2"/>
          <a:srcRect/>
          <a:stretch>
            <a:fillRect/>
          </a:stretch>
        </p:blipFill>
        <p:spPr bwMode="auto">
          <a:xfrm>
            <a:off x="231775" y="1096962"/>
            <a:ext cx="7312025" cy="5456238"/>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Enzyme Inhibition Analogy | BioNinja"/>
          <p:cNvPicPr>
            <a:picLocks noChangeAspect="1" noChangeArrowheads="1"/>
          </p:cNvPicPr>
          <p:nvPr/>
        </p:nvPicPr>
        <p:blipFill>
          <a:blip r:embed="rId2"/>
          <a:srcRect/>
          <a:stretch>
            <a:fillRect/>
          </a:stretch>
        </p:blipFill>
        <p:spPr bwMode="auto">
          <a:xfrm>
            <a:off x="523875" y="465137"/>
            <a:ext cx="7172325" cy="5478463"/>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AutoShape 2" descr="What is apoenzyme, coenzyme and holoenzyme?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9748" name="AutoShape 4" descr="What is apoenzyme, coenzyme and holoenzyme? - Quo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9750" name="Picture 6" descr="Microbiology Ch 05 lecture_presentation"/>
          <p:cNvPicPr>
            <a:picLocks noChangeAspect="1" noChangeArrowheads="1"/>
          </p:cNvPicPr>
          <p:nvPr/>
        </p:nvPicPr>
        <p:blipFill>
          <a:blip r:embed="rId2"/>
          <a:srcRect/>
          <a:stretch>
            <a:fillRect/>
          </a:stretch>
        </p:blipFill>
        <p:spPr bwMode="auto">
          <a:xfrm>
            <a:off x="384175" y="381000"/>
            <a:ext cx="7312025" cy="5919788"/>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Learn Conjugated Enzymes meaning, concepts, formulas through Study ..."/>
          <p:cNvPicPr>
            <a:picLocks noChangeAspect="1" noChangeArrowheads="1"/>
          </p:cNvPicPr>
          <p:nvPr/>
        </p:nvPicPr>
        <p:blipFill>
          <a:blip r:embed="rId2"/>
          <a:srcRect/>
          <a:stretch>
            <a:fillRect/>
          </a:stretch>
        </p:blipFill>
        <p:spPr bwMode="auto">
          <a:xfrm>
            <a:off x="612775" y="914400"/>
            <a:ext cx="7007225" cy="4953000"/>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ZYMES: CLASSIFICATION, STRUCTURE - ppt download"/>
          <p:cNvPicPr>
            <a:picLocks noChangeAspect="1" noChangeArrowheads="1"/>
          </p:cNvPicPr>
          <p:nvPr/>
        </p:nvPicPr>
        <p:blipFill>
          <a:blip r:embed="rId2"/>
          <a:srcRect/>
          <a:stretch>
            <a:fillRect/>
          </a:stretch>
        </p:blipFill>
        <p:spPr bwMode="auto">
          <a:xfrm>
            <a:off x="155575" y="304800"/>
            <a:ext cx="7921625" cy="6172200"/>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srcRect/>
          <a:stretch>
            <a:fillRect/>
          </a:stretch>
        </p:blipFill>
        <p:spPr bwMode="auto">
          <a:xfrm>
            <a:off x="609600" y="457200"/>
            <a:ext cx="7239000" cy="6172199"/>
          </a:xfrm>
          <a:prstGeom prst="rect">
            <a:avLst/>
          </a:prstGeom>
          <a:noFill/>
          <a:ln w="9525">
            <a:noFill/>
            <a:miter lim="800000"/>
            <a:headEnd/>
            <a:tailEnd/>
          </a:ln>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srcRect/>
          <a:stretch>
            <a:fillRect/>
          </a:stretch>
        </p:blipFill>
        <p:spPr bwMode="auto">
          <a:xfrm>
            <a:off x="304801" y="685800"/>
            <a:ext cx="7391400" cy="5486400"/>
          </a:xfrm>
          <a:prstGeom prst="rect">
            <a:avLst/>
          </a:prstGeom>
          <a:noFill/>
          <a:ln w="9525">
            <a:noFill/>
            <a:miter lim="800000"/>
            <a:headEnd/>
            <a:tailEnd/>
          </a:ln>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Difference Between Enzyme and Coenzyme - Pediaa.Com"/>
          <p:cNvPicPr>
            <a:picLocks noChangeAspect="1" noChangeArrowheads="1"/>
          </p:cNvPicPr>
          <p:nvPr/>
        </p:nvPicPr>
        <p:blipFill>
          <a:blip r:embed="rId2"/>
          <a:srcRect/>
          <a:stretch>
            <a:fillRect/>
          </a:stretch>
        </p:blipFill>
        <p:spPr bwMode="auto">
          <a:xfrm>
            <a:off x="155575" y="76200"/>
            <a:ext cx="7769225" cy="6553200"/>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Box 1"/>
          <p:cNvSpPr txBox="1">
            <a:spLocks noChangeArrowheads="1"/>
          </p:cNvSpPr>
          <p:nvPr/>
        </p:nvSpPr>
        <p:spPr bwMode="auto">
          <a:xfrm>
            <a:off x="542925" y="381000"/>
            <a:ext cx="73818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Enzymes are a group of catalysts functioning in a biological system</a:t>
            </a:r>
            <a:endParaRPr lang="en-IN" dirty="0"/>
          </a:p>
        </p:txBody>
      </p:sp>
      <p:sp>
        <p:nvSpPr>
          <p:cNvPr id="55300" name="TextBox 3"/>
          <p:cNvSpPr txBox="1">
            <a:spLocks noChangeArrowheads="1"/>
          </p:cNvSpPr>
          <p:nvPr/>
        </p:nvSpPr>
        <p:spPr bwMode="auto">
          <a:xfrm>
            <a:off x="539751" y="1210270"/>
            <a:ext cx="73850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dirty="0"/>
              <a:t>They are usually </a:t>
            </a:r>
            <a:r>
              <a:rPr lang="en-US" dirty="0" err="1"/>
              <a:t>proteinaceous</a:t>
            </a:r>
            <a:r>
              <a:rPr lang="en-US" dirty="0"/>
              <a:t> substances produced by the living </a:t>
            </a:r>
            <a:r>
              <a:rPr lang="en-US" dirty="0" smtClean="0"/>
              <a:t>cell Without </a:t>
            </a:r>
            <a:r>
              <a:rPr lang="en-US" dirty="0"/>
              <a:t>themselves  getting affected.</a:t>
            </a:r>
            <a:endParaRPr lang="en-IN" dirty="0"/>
          </a:p>
        </p:txBody>
      </p:sp>
      <p:sp>
        <p:nvSpPr>
          <p:cNvPr id="55301" name="TextBox 4"/>
          <p:cNvSpPr txBox="1">
            <a:spLocks noChangeArrowheads="1"/>
          </p:cNvSpPr>
          <p:nvPr/>
        </p:nvSpPr>
        <p:spPr bwMode="auto">
          <a:xfrm>
            <a:off x="581025" y="2097087"/>
            <a:ext cx="80232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dirty="0"/>
              <a:t>Enzymes enhance the rate of reaction and are formed in the cell </a:t>
            </a:r>
          </a:p>
          <a:p>
            <a:pPr algn="just" eaLnBrk="1" hangingPunct="1"/>
            <a:r>
              <a:rPr lang="en-US" dirty="0"/>
              <a:t>under the instructions of genes</a:t>
            </a:r>
            <a:endParaRPr lang="en-IN" dirty="0"/>
          </a:p>
        </p:txBody>
      </p:sp>
      <p:sp>
        <p:nvSpPr>
          <p:cNvPr id="55302" name="TextBox 5"/>
          <p:cNvSpPr txBox="1">
            <a:spLocks noChangeArrowheads="1"/>
          </p:cNvSpPr>
          <p:nvPr/>
        </p:nvSpPr>
        <p:spPr bwMode="auto">
          <a:xfrm>
            <a:off x="611189" y="2838271"/>
            <a:ext cx="700881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dirty="0"/>
              <a:t>ENZYMOLOGY</a:t>
            </a:r>
            <a:r>
              <a:rPr lang="en-US" dirty="0"/>
              <a:t> is the branch of science that deals with the study </a:t>
            </a:r>
            <a:r>
              <a:rPr lang="en-US" dirty="0" smtClean="0"/>
              <a:t>of Enzymes </a:t>
            </a:r>
            <a:r>
              <a:rPr lang="en-US" dirty="0"/>
              <a:t>in all the aspects like nomenclature, reactions and functions</a:t>
            </a:r>
            <a:endParaRPr lang="en-IN" dirty="0"/>
          </a:p>
        </p:txBody>
      </p:sp>
      <p:sp>
        <p:nvSpPr>
          <p:cNvPr id="55303" name="TextBox 6"/>
          <p:cNvSpPr txBox="1">
            <a:spLocks noChangeArrowheads="1"/>
          </p:cNvSpPr>
          <p:nvPr/>
        </p:nvSpPr>
        <p:spPr bwMode="auto">
          <a:xfrm>
            <a:off x="611189" y="4209871"/>
            <a:ext cx="716121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dirty="0"/>
              <a:t>Enzymes occur in colloidal state and are often produced in inactive form called </a:t>
            </a:r>
            <a:r>
              <a:rPr lang="en-US" b="1" dirty="0" err="1"/>
              <a:t>proenzymes</a:t>
            </a:r>
            <a:r>
              <a:rPr lang="en-US" b="1" dirty="0"/>
              <a:t> (</a:t>
            </a:r>
            <a:r>
              <a:rPr lang="en-US" b="1" dirty="0" err="1"/>
              <a:t>zymogen</a:t>
            </a:r>
            <a:r>
              <a:rPr lang="en-US" b="1" dirty="0"/>
              <a:t>), </a:t>
            </a:r>
            <a:r>
              <a:rPr lang="en-US" dirty="0"/>
              <a:t>which are converted to their active forms by specific factors like pH, substrate etc.</a:t>
            </a:r>
            <a:endParaRPr lang="en-IN" b="1" dirty="0"/>
          </a:p>
        </p:txBody>
      </p:sp>
      <p:sp>
        <p:nvSpPr>
          <p:cNvPr id="55304" name="TextBox 7"/>
          <p:cNvSpPr txBox="1">
            <a:spLocks noChangeArrowheads="1"/>
          </p:cNvSpPr>
          <p:nvPr/>
        </p:nvSpPr>
        <p:spPr bwMode="auto">
          <a:xfrm>
            <a:off x="652463" y="5629275"/>
            <a:ext cx="7119937"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dirty="0"/>
              <a:t>The enzymes that are produced </a:t>
            </a:r>
            <a:r>
              <a:rPr lang="en-US" b="1" dirty="0"/>
              <a:t>within</a:t>
            </a:r>
            <a:r>
              <a:rPr lang="en-US" dirty="0"/>
              <a:t> a cell for metabolic activities are known as </a:t>
            </a:r>
            <a:r>
              <a:rPr lang="en-US" b="1" dirty="0" err="1"/>
              <a:t>endoenzymes</a:t>
            </a:r>
            <a:r>
              <a:rPr lang="en-US" dirty="0"/>
              <a:t> and those which act </a:t>
            </a:r>
            <a:r>
              <a:rPr lang="en-US" b="1" dirty="0"/>
              <a:t>away</a:t>
            </a:r>
            <a:r>
              <a:rPr lang="en-US" dirty="0"/>
              <a:t> from the site of synthesis are called </a:t>
            </a:r>
            <a:r>
              <a:rPr lang="en-US" b="1" dirty="0" err="1"/>
              <a:t>exo</a:t>
            </a:r>
            <a:r>
              <a:rPr lang="en-US" dirty="0"/>
              <a:t>-</a:t>
            </a:r>
            <a:r>
              <a:rPr lang="en-US" b="1" dirty="0"/>
              <a:t>enzymes</a:t>
            </a:r>
            <a:endParaRPr lang="en-IN" b="1" dirty="0"/>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Amino acids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Amino acids are organic compounds containing an amino group and an acidic group as </a:t>
            </a:r>
            <a:r>
              <a:rPr lang="en-US" dirty="0" err="1" smtClean="0"/>
              <a:t>substituents</a:t>
            </a:r>
            <a:r>
              <a:rPr lang="en-US" dirty="0" smtClean="0"/>
              <a:t> on the same carbon i.e., the α-carbon.</a:t>
            </a:r>
          </a:p>
          <a:p>
            <a:r>
              <a:rPr lang="en-US" dirty="0" smtClean="0"/>
              <a:t>Hence, they are called α-amino acids.</a:t>
            </a:r>
          </a:p>
          <a:p>
            <a:r>
              <a:rPr lang="en-US" dirty="0" smtClean="0"/>
              <a:t> They are substituted </a:t>
            </a:r>
            <a:r>
              <a:rPr lang="en-US" dirty="0" err="1" smtClean="0"/>
              <a:t>methanes</a:t>
            </a:r>
            <a:r>
              <a:rPr lang="en-US" dirty="0" smtClean="0"/>
              <a:t>. There are four substituent groups occupying the four </a:t>
            </a:r>
            <a:r>
              <a:rPr lang="en-US" dirty="0" err="1" smtClean="0"/>
              <a:t>valency</a:t>
            </a:r>
            <a:r>
              <a:rPr lang="en-US" dirty="0" smtClean="0"/>
              <a:t> positions. </a:t>
            </a:r>
          </a:p>
          <a:p>
            <a:r>
              <a:rPr lang="en-US" dirty="0" smtClean="0"/>
              <a:t>These are </a:t>
            </a:r>
          </a:p>
          <a:p>
            <a:pPr lvl="1"/>
            <a:r>
              <a:rPr lang="en-US" dirty="0" smtClean="0"/>
              <a:t>hydrogen,</a:t>
            </a:r>
          </a:p>
          <a:p>
            <a:pPr lvl="1"/>
            <a:r>
              <a:rPr lang="en-US" dirty="0" smtClean="0"/>
              <a:t> carboxyl group,</a:t>
            </a:r>
          </a:p>
          <a:p>
            <a:pPr lvl="1"/>
            <a:r>
              <a:rPr lang="en-US" dirty="0" smtClean="0"/>
              <a:t> amino group and </a:t>
            </a:r>
          </a:p>
          <a:p>
            <a:pPr lvl="1"/>
            <a:r>
              <a:rPr lang="en-US" dirty="0" smtClean="0"/>
              <a:t>a variable group designated as R group.</a:t>
            </a:r>
          </a:p>
          <a:p>
            <a:r>
              <a:rPr lang="en-US" dirty="0" smtClean="0"/>
              <a:t> Based on the nature of R group there are many amino acids.</a:t>
            </a:r>
            <a:endParaRPr lang="en-US" dirty="0"/>
          </a:p>
        </p:txBody>
      </p:sp>
    </p:spTree>
    <p:custDataLst>
      <p:tags r:id="rId1"/>
    </p:custData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609600" y="76200"/>
            <a:ext cx="7315200" cy="2895600"/>
          </a:xfrm>
          <a:prstGeom prst="rect">
            <a:avLst/>
          </a:prstGeom>
          <a:noFill/>
          <a:ln w="9525">
            <a:noFill/>
            <a:miter lim="800000"/>
            <a:headEnd/>
            <a:tailEnd/>
          </a:ln>
          <a:effectLst/>
        </p:spPr>
      </p:pic>
      <p:sp>
        <p:nvSpPr>
          <p:cNvPr id="1029" name="AutoShape 5" descr="Properties of Enzymes (Biochemistry Lecture Notes) | Enzyme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1" name="AutoShape 7" descr="Properties of Enzymes (Biochemistry Lecture Notes) | Enzyme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3" name="AutoShape 9" descr="Properties of Enzymes (Biochemistry Lecture Notes) | Enzymes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5" name="AutoShape 11" descr="Kevin Ahern's Biochemistry (BB 450/550) at Oregon State Univers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8" name="Picture 14"/>
          <p:cNvPicPr>
            <a:picLocks noChangeAspect="1" noChangeArrowheads="1"/>
          </p:cNvPicPr>
          <p:nvPr/>
        </p:nvPicPr>
        <p:blipFill>
          <a:blip r:embed="rId3"/>
          <a:srcRect/>
          <a:stretch>
            <a:fillRect/>
          </a:stretch>
        </p:blipFill>
        <p:spPr bwMode="auto">
          <a:xfrm>
            <a:off x="2590800" y="2133600"/>
            <a:ext cx="5486400" cy="4495800"/>
          </a:xfrm>
          <a:prstGeom prst="rect">
            <a:avLst/>
          </a:prstGeom>
          <a:noFill/>
          <a:ln w="9525">
            <a:noFill/>
            <a:miter lim="800000"/>
            <a:headEnd/>
            <a:tailEnd/>
          </a:ln>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catalytic cycle of an enzyme</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The catalytic cycle of an enzyme action can be described in the following steps:</a:t>
            </a:r>
          </a:p>
          <a:p>
            <a:pPr algn="just"/>
            <a:r>
              <a:rPr lang="en-US" dirty="0" smtClean="0"/>
              <a:t>1. First, the substrate binds to the active site of the enzyme, fitting into the active site.</a:t>
            </a:r>
          </a:p>
          <a:p>
            <a:pPr algn="just"/>
            <a:r>
              <a:rPr lang="en-US" dirty="0" smtClean="0"/>
              <a:t>2. The binding of the substrate induces the enzyme to alter its shape, fitting more tightly around the substrate.</a:t>
            </a:r>
          </a:p>
          <a:p>
            <a:pPr algn="just"/>
            <a:r>
              <a:rPr lang="en-US" dirty="0" smtClean="0"/>
              <a:t>3. The active site of the enzyme, now in close proximity of the substrate breaks the chemical bonds of the substrate and the new enzyme- product complex is formed.</a:t>
            </a:r>
          </a:p>
          <a:p>
            <a:pPr algn="just"/>
            <a:r>
              <a:rPr lang="en-US" dirty="0" smtClean="0"/>
              <a:t>4. The enzyme releases the products of the reaction and the free enzyme is ready to bind to another molecule of the substrate and run through the catalytic cycle once again.</a:t>
            </a:r>
            <a:endParaRPr 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ENZYME SUBSTRATE COMPLEX</a:t>
            </a:r>
          </a:p>
        </p:txBody>
      </p:sp>
      <p:pic>
        <p:nvPicPr>
          <p:cNvPr id="19460" name="Picture 2"/>
          <p:cNvPicPr>
            <a:picLocks noGrp="1" noChangeAspect="1" noChangeArrowheads="1"/>
          </p:cNvPicPr>
          <p:nvPr>
            <p:ph sz="quarter" idx="1"/>
          </p:nvPr>
        </p:nvPicPr>
        <p:blipFill>
          <a:blip r:embed="rId2"/>
          <a:srcRect/>
          <a:stretch>
            <a:fillRect/>
          </a:stretch>
        </p:blipFill>
        <p:spPr>
          <a:xfrm>
            <a:off x="609600" y="1295400"/>
            <a:ext cx="7391400" cy="4953000"/>
          </a:xfrm>
          <a:noFill/>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9" name="Rectangle 5"/>
          <p:cNvSpPr>
            <a:spLocks noGrp="1" noChangeArrowheads="1"/>
          </p:cNvSpPr>
          <p:nvPr>
            <p:ph type="title"/>
          </p:nvPr>
        </p:nvSpPr>
        <p:spPr/>
        <p:txBody>
          <a:bodyPr>
            <a:normAutofit fontScale="90000"/>
          </a:bodyPr>
          <a:lstStyle/>
          <a:p>
            <a:pPr algn="ctr" eaLnBrk="1" fontAlgn="auto" hangingPunct="1">
              <a:spcAft>
                <a:spcPts val="0"/>
              </a:spcAft>
              <a:defRPr/>
            </a:pPr>
            <a:r>
              <a:rPr lang="en-US" sz="4800" b="1" smtClean="0">
                <a:solidFill>
                  <a:schemeClr val="tx1"/>
                </a:solidFill>
                <a:effectLst>
                  <a:outerShdw blurRad="38100" dist="38100" dir="2700000" algn="tl">
                    <a:srgbClr val="C0C0C0"/>
                  </a:outerShdw>
                </a:effectLst>
                <a:latin typeface="Comic Sans MS" pitchFamily="66" charset="0"/>
              </a:rPr>
              <a:t>Enzymes</a:t>
            </a:r>
          </a:p>
        </p:txBody>
      </p:sp>
      <p:sp>
        <p:nvSpPr>
          <p:cNvPr id="1030" name="Rectangle 6"/>
          <p:cNvSpPr>
            <a:spLocks noGrp="1" noChangeArrowheads="1"/>
          </p:cNvSpPr>
          <p:nvPr>
            <p:ph type="body" sz="half" idx="1"/>
          </p:nvPr>
        </p:nvSpPr>
        <p:spPr>
          <a:xfrm>
            <a:off x="609600" y="762000"/>
            <a:ext cx="3886200" cy="5257800"/>
          </a:xfrm>
        </p:spPr>
        <p:txBody>
          <a:bodyPr>
            <a:normAutofit/>
          </a:bodyPr>
          <a:lstStyle/>
          <a:p>
            <a:pPr marL="274320" indent="-274320" eaLnBrk="1" fontAlgn="auto" hangingPunct="1">
              <a:lnSpc>
                <a:spcPct val="90000"/>
              </a:lnSpc>
              <a:spcBef>
                <a:spcPts val="580"/>
              </a:spcBef>
              <a:spcAft>
                <a:spcPts val="0"/>
              </a:spcAft>
              <a:buFont typeface="Wingdings 2"/>
              <a:buChar char=""/>
              <a:defRPr/>
            </a:pPr>
            <a:r>
              <a:rPr lang="en-US" sz="3600" b="1" dirty="0" smtClean="0">
                <a:latin typeface="Arial" pitchFamily="34" charset="0"/>
                <a:cs typeface="Arial" pitchFamily="34" charset="0"/>
              </a:rPr>
              <a:t>Are specific  for what they will </a:t>
            </a:r>
            <a:r>
              <a:rPr lang="en-US" sz="3600" b="1" dirty="0" smtClean="0">
                <a:solidFill>
                  <a:srgbClr val="CC9900"/>
                </a:solidFill>
                <a:effectLst>
                  <a:outerShdw blurRad="38100" dist="38100" dir="2700000" algn="tl">
                    <a:srgbClr val="C0C0C0"/>
                  </a:outerShdw>
                </a:effectLst>
                <a:latin typeface="Arial" pitchFamily="34" charset="0"/>
                <a:cs typeface="Arial" pitchFamily="34" charset="0"/>
              </a:rPr>
              <a:t>catalyze</a:t>
            </a:r>
          </a:p>
          <a:p>
            <a:pPr marL="274320" indent="-274320" eaLnBrk="1" fontAlgn="auto" hangingPunct="1">
              <a:lnSpc>
                <a:spcPct val="90000"/>
              </a:lnSpc>
              <a:spcBef>
                <a:spcPts val="580"/>
              </a:spcBef>
              <a:spcAft>
                <a:spcPts val="0"/>
              </a:spcAft>
              <a:buFont typeface="Wingdings 2"/>
              <a:buChar char=""/>
              <a:defRPr/>
            </a:pPr>
            <a:r>
              <a:rPr lang="en-US" sz="3600" b="1" dirty="0" smtClean="0">
                <a:latin typeface="Arial" pitchFamily="34" charset="0"/>
                <a:cs typeface="Arial" pitchFamily="34" charset="0"/>
              </a:rPr>
              <a:t>Are</a:t>
            </a:r>
            <a:r>
              <a:rPr lang="en-US" sz="3600" b="1" dirty="0" smtClean="0">
                <a:effectLst>
                  <a:outerShdw blurRad="38100" dist="38100" dir="2700000" algn="tl">
                    <a:srgbClr val="C0C0C0"/>
                  </a:outerShdw>
                </a:effectLst>
                <a:latin typeface="Arial" pitchFamily="34" charset="0"/>
                <a:cs typeface="Arial" pitchFamily="34" charset="0"/>
              </a:rPr>
              <a:t> </a:t>
            </a:r>
            <a:r>
              <a:rPr lang="en-US" sz="3600" b="1" dirty="0" smtClean="0">
                <a:solidFill>
                  <a:srgbClr val="CC9900"/>
                </a:solidFill>
                <a:effectLst>
                  <a:outerShdw blurRad="38100" dist="38100" dir="2700000" algn="tl">
                    <a:srgbClr val="C0C0C0"/>
                  </a:outerShdw>
                </a:effectLst>
                <a:latin typeface="Arial" pitchFamily="34" charset="0"/>
                <a:cs typeface="Arial" pitchFamily="34" charset="0"/>
              </a:rPr>
              <a:t>Reusable</a:t>
            </a:r>
          </a:p>
          <a:p>
            <a:pPr marL="274320" indent="-274320" eaLnBrk="1" fontAlgn="auto" hangingPunct="1">
              <a:lnSpc>
                <a:spcPct val="90000"/>
              </a:lnSpc>
              <a:spcBef>
                <a:spcPts val="580"/>
              </a:spcBef>
              <a:spcAft>
                <a:spcPts val="0"/>
              </a:spcAft>
              <a:buFont typeface="Wingdings 2"/>
              <a:buChar char=""/>
              <a:defRPr/>
            </a:pPr>
            <a:r>
              <a:rPr lang="en-US" sz="3600" b="1" dirty="0" smtClean="0">
                <a:latin typeface="Arial" pitchFamily="34" charset="0"/>
                <a:cs typeface="Arial" pitchFamily="34" charset="0"/>
              </a:rPr>
              <a:t>End in –</a:t>
            </a:r>
            <a:r>
              <a:rPr lang="en-US" sz="3600" b="1" i="1" dirty="0" err="1" smtClean="0">
                <a:solidFill>
                  <a:srgbClr val="CC9900"/>
                </a:solidFill>
                <a:effectLst>
                  <a:outerShdw blurRad="38100" dist="38100" dir="2700000" algn="tl">
                    <a:srgbClr val="C0C0C0"/>
                  </a:outerShdw>
                </a:effectLst>
                <a:latin typeface="Arial" pitchFamily="34" charset="0"/>
                <a:cs typeface="Arial" pitchFamily="34" charset="0"/>
              </a:rPr>
              <a:t>ase</a:t>
            </a:r>
            <a:endParaRPr lang="en-US" sz="3600" b="1" i="1" dirty="0" smtClean="0">
              <a:solidFill>
                <a:srgbClr val="CC9900"/>
              </a:solidFill>
              <a:effectLst>
                <a:outerShdw blurRad="38100" dist="38100" dir="2700000" algn="tl">
                  <a:srgbClr val="C0C0C0"/>
                </a:outerShdw>
              </a:effectLst>
              <a:latin typeface="Arial" pitchFamily="34" charset="0"/>
              <a:cs typeface="Arial" pitchFamily="34" charset="0"/>
            </a:endParaRPr>
          </a:p>
          <a:p>
            <a:pPr marL="274320" indent="-274320" eaLnBrk="1" fontAlgn="auto" hangingPunct="1">
              <a:lnSpc>
                <a:spcPct val="90000"/>
              </a:lnSpc>
              <a:spcBef>
                <a:spcPts val="580"/>
              </a:spcBef>
              <a:spcAft>
                <a:spcPts val="0"/>
              </a:spcAft>
              <a:buFontTx/>
              <a:buNone/>
              <a:defRPr/>
            </a:pPr>
            <a:r>
              <a:rPr lang="en-US" sz="3600" b="1" i="1" dirty="0" smtClean="0">
                <a:solidFill>
                  <a:srgbClr val="CC9900"/>
                </a:solidFill>
                <a:effectLst>
                  <a:outerShdw blurRad="38100" dist="38100" dir="2700000" algn="tl">
                    <a:srgbClr val="C0C0C0"/>
                  </a:outerShdw>
                </a:effectLst>
                <a:latin typeface="Arial" pitchFamily="34" charset="0"/>
                <a:cs typeface="Arial" pitchFamily="34" charset="0"/>
              </a:rPr>
              <a:t>	-</a:t>
            </a:r>
            <a:r>
              <a:rPr lang="en-US" sz="3600" b="1" i="1" dirty="0" err="1" smtClean="0">
                <a:solidFill>
                  <a:srgbClr val="CC9900"/>
                </a:solidFill>
                <a:effectLst>
                  <a:outerShdw blurRad="38100" dist="38100" dir="2700000" algn="tl">
                    <a:srgbClr val="C0C0C0"/>
                  </a:outerShdw>
                </a:effectLst>
                <a:latin typeface="Arial" pitchFamily="34" charset="0"/>
                <a:cs typeface="Arial" pitchFamily="34" charset="0"/>
              </a:rPr>
              <a:t>Sucrase</a:t>
            </a:r>
            <a:endParaRPr lang="en-US" sz="3600" b="1" i="1" dirty="0" smtClean="0">
              <a:solidFill>
                <a:srgbClr val="CC9900"/>
              </a:solidFill>
              <a:effectLst>
                <a:outerShdw blurRad="38100" dist="38100" dir="2700000" algn="tl">
                  <a:srgbClr val="C0C0C0"/>
                </a:outerShdw>
              </a:effectLst>
              <a:latin typeface="Arial" pitchFamily="34" charset="0"/>
              <a:cs typeface="Arial" pitchFamily="34" charset="0"/>
            </a:endParaRPr>
          </a:p>
          <a:p>
            <a:pPr marL="274320" indent="-274320" eaLnBrk="1" fontAlgn="auto" hangingPunct="1">
              <a:lnSpc>
                <a:spcPct val="90000"/>
              </a:lnSpc>
              <a:spcBef>
                <a:spcPts val="580"/>
              </a:spcBef>
              <a:spcAft>
                <a:spcPts val="0"/>
              </a:spcAft>
              <a:buFontTx/>
              <a:buNone/>
              <a:defRPr/>
            </a:pPr>
            <a:r>
              <a:rPr lang="en-US" sz="3600" b="1" i="1" dirty="0" smtClean="0">
                <a:solidFill>
                  <a:srgbClr val="CC9900"/>
                </a:solidFill>
                <a:effectLst>
                  <a:outerShdw blurRad="38100" dist="38100" dir="2700000" algn="tl">
                    <a:srgbClr val="C0C0C0"/>
                  </a:outerShdw>
                </a:effectLst>
                <a:latin typeface="Arial" pitchFamily="34" charset="0"/>
                <a:cs typeface="Arial" pitchFamily="34" charset="0"/>
              </a:rPr>
              <a:t>	-Lactase</a:t>
            </a:r>
          </a:p>
          <a:p>
            <a:pPr marL="274320" indent="-274320" eaLnBrk="1" fontAlgn="auto" hangingPunct="1">
              <a:lnSpc>
                <a:spcPct val="90000"/>
              </a:lnSpc>
              <a:spcBef>
                <a:spcPts val="580"/>
              </a:spcBef>
              <a:spcAft>
                <a:spcPts val="0"/>
              </a:spcAft>
              <a:buFontTx/>
              <a:buNone/>
              <a:defRPr/>
            </a:pPr>
            <a:r>
              <a:rPr lang="en-US" sz="3600" b="1" i="1" dirty="0" smtClean="0">
                <a:solidFill>
                  <a:srgbClr val="CC9900"/>
                </a:solidFill>
                <a:effectLst>
                  <a:outerShdw blurRad="38100" dist="38100" dir="2700000" algn="tl">
                    <a:srgbClr val="C0C0C0"/>
                  </a:outerShdw>
                </a:effectLst>
                <a:latin typeface="Arial" pitchFamily="34" charset="0"/>
                <a:cs typeface="Arial" pitchFamily="34" charset="0"/>
              </a:rPr>
              <a:t>	-Maltase</a:t>
            </a:r>
          </a:p>
          <a:p>
            <a:pPr marL="274320" indent="-274320" eaLnBrk="1" fontAlgn="auto" hangingPunct="1">
              <a:lnSpc>
                <a:spcPct val="90000"/>
              </a:lnSpc>
              <a:spcBef>
                <a:spcPts val="580"/>
              </a:spcBef>
              <a:spcAft>
                <a:spcPts val="0"/>
              </a:spcAft>
              <a:buFont typeface="Wingdings 2"/>
              <a:buChar char=""/>
              <a:defRPr/>
            </a:pPr>
            <a:endParaRPr lang="en-US" sz="3600" b="1" dirty="0" smtClean="0">
              <a:solidFill>
                <a:srgbClr val="CC9900"/>
              </a:solidFill>
              <a:effectLst>
                <a:outerShdw blurRad="38100" dist="38100" dir="2700000" algn="tl">
                  <a:srgbClr val="C0C0C0"/>
                </a:outerShdw>
              </a:effectLst>
              <a:latin typeface="Arial" pitchFamily="34" charset="0"/>
              <a:cs typeface="Arial" pitchFamily="34" charset="0"/>
            </a:endParaRPr>
          </a:p>
        </p:txBody>
      </p:sp>
      <p:pic>
        <p:nvPicPr>
          <p:cNvPr id="1033" name="Picture 9" descr="enzyme[1]"/>
          <p:cNvPicPr>
            <a:picLocks noGrp="1" noChangeAspect="1" noChangeArrowheads="1"/>
          </p:cNvPicPr>
          <p:nvPr>
            <p:ph type="clipArt" sz="half" idx="2"/>
          </p:nvPr>
        </p:nvPicPr>
        <p:blipFill>
          <a:blip r:embed="rId3"/>
          <a:srcRect b="19362"/>
          <a:stretch>
            <a:fillRect/>
          </a:stretch>
        </p:blipFill>
        <p:spPr>
          <a:xfrm>
            <a:off x="4419600" y="1676400"/>
            <a:ext cx="3429000" cy="3810000"/>
          </a:xfrm>
          <a:noFill/>
        </p:spPr>
      </p:pic>
      <p:sp>
        <p:nvSpPr>
          <p:cNvPr id="5122" name="Slide Number Placeholder 6"/>
          <p:cNvSpPr>
            <a:spLocks noGrp="1"/>
          </p:cNvSpPr>
          <p:nvPr>
            <p:ph type="sldNum" sz="quarter" idx="12"/>
          </p:nvPr>
        </p:nvSpPr>
        <p:spPr>
          <a:noFill/>
        </p:spPr>
        <p:txBody>
          <a:bodyPr/>
          <a:lstStyle/>
          <a:p>
            <a:pPr>
              <a:defRPr/>
            </a:pPr>
            <a:fld id="{D5400B0D-B0A5-4ACF-9EA4-7EA338C90A67}" type="slidenum">
              <a:rPr lang="en-US"/>
              <a:pPr>
                <a:defRPr/>
              </a:pPr>
              <a:t>163</a:t>
            </a:fld>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Effect transition="in" filter="barn(inHorizontal)">
                                      <p:cBhvr>
                                        <p:cTn id="7" dur="500"/>
                                        <p:tgtEl>
                                          <p:spTgt spid="10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030">
                                            <p:txEl>
                                              <p:pRg st="1" end="1"/>
                                            </p:txEl>
                                          </p:spTgt>
                                        </p:tgtEl>
                                        <p:attrNameLst>
                                          <p:attrName>style.visibility</p:attrName>
                                        </p:attrNameLst>
                                      </p:cBhvr>
                                      <p:to>
                                        <p:strVal val="visible"/>
                                      </p:to>
                                    </p:set>
                                    <p:animEffect transition="in" filter="barn(inHorizontal)">
                                      <p:cBhvr>
                                        <p:cTn id="12" dur="500"/>
                                        <p:tgtEl>
                                          <p:spTgt spid="10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030">
                                            <p:txEl>
                                              <p:pRg st="2" end="2"/>
                                            </p:txEl>
                                          </p:spTgt>
                                        </p:tgtEl>
                                        <p:attrNameLst>
                                          <p:attrName>style.visibility</p:attrName>
                                        </p:attrNameLst>
                                      </p:cBhvr>
                                      <p:to>
                                        <p:strVal val="visible"/>
                                      </p:to>
                                    </p:set>
                                    <p:animEffect transition="in" filter="barn(inHorizontal)">
                                      <p:cBhvr>
                                        <p:cTn id="17" dur="500"/>
                                        <p:tgtEl>
                                          <p:spTgt spid="10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030">
                                            <p:txEl>
                                              <p:pRg st="3" end="3"/>
                                            </p:txEl>
                                          </p:spTgt>
                                        </p:tgtEl>
                                        <p:attrNameLst>
                                          <p:attrName>style.visibility</p:attrName>
                                        </p:attrNameLst>
                                      </p:cBhvr>
                                      <p:to>
                                        <p:strVal val="visible"/>
                                      </p:to>
                                    </p:set>
                                    <p:animEffect transition="in" filter="barn(inHorizontal)">
                                      <p:cBhvr>
                                        <p:cTn id="22" dur="500"/>
                                        <p:tgtEl>
                                          <p:spTgt spid="10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30">
                                            <p:txEl>
                                              <p:pRg st="4" end="4"/>
                                            </p:txEl>
                                          </p:spTgt>
                                        </p:tgtEl>
                                        <p:attrNameLst>
                                          <p:attrName>style.visibility</p:attrName>
                                        </p:attrNameLst>
                                      </p:cBhvr>
                                      <p:to>
                                        <p:strVal val="visible"/>
                                      </p:to>
                                    </p:set>
                                    <p:animEffect transition="in" filter="barn(inHorizontal)">
                                      <p:cBhvr>
                                        <p:cTn id="27" dur="500"/>
                                        <p:tgtEl>
                                          <p:spTgt spid="10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030">
                                            <p:txEl>
                                              <p:pRg st="5" end="5"/>
                                            </p:txEl>
                                          </p:spTgt>
                                        </p:tgtEl>
                                        <p:attrNameLst>
                                          <p:attrName>style.visibility</p:attrName>
                                        </p:attrNameLst>
                                      </p:cBhvr>
                                      <p:to>
                                        <p:strVal val="visible"/>
                                      </p:to>
                                    </p:set>
                                    <p:animEffect transition="in" filter="barn(inHorizontal)">
                                      <p:cBhvr>
                                        <p:cTn id="32" dur="500"/>
                                        <p:tgtEl>
                                          <p:spTgt spid="103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033"/>
                                        </p:tgtEl>
                                        <p:attrNameLst>
                                          <p:attrName>style.visibility</p:attrName>
                                        </p:attrNameLst>
                                      </p:cBhvr>
                                      <p:to>
                                        <p:strVal val="visible"/>
                                      </p:to>
                                    </p:set>
                                    <p:animEffect transition="in" filter="box(in)">
                                      <p:cBhvr>
                                        <p:cTn id="37"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lIns="90488" tIns="44450" rIns="90488" bIns="44450">
            <a:normAutofit/>
          </a:bodyPr>
          <a:lstStyle/>
          <a:p>
            <a:pPr algn="ctr" eaLnBrk="1" fontAlgn="auto" hangingPunct="1">
              <a:spcAft>
                <a:spcPts val="0"/>
              </a:spcAft>
              <a:defRPr/>
            </a:pPr>
            <a:r>
              <a:rPr lang="en-US" sz="4400" b="1" smtClean="0">
                <a:solidFill>
                  <a:schemeClr val="tx1"/>
                </a:solidFill>
                <a:effectLst>
                  <a:outerShdw blurRad="38100" dist="38100" dir="2700000" algn="tl">
                    <a:srgbClr val="C0C0C0"/>
                  </a:outerShdw>
                </a:effectLst>
                <a:latin typeface="Comic Sans MS" pitchFamily="66" charset="0"/>
              </a:rPr>
              <a:t>Active Site</a:t>
            </a:r>
            <a:endParaRPr lang="en-US" sz="4400" b="1" smtClean="0">
              <a:solidFill>
                <a:schemeClr val="tx1"/>
              </a:solidFill>
              <a:latin typeface="Comic Sans MS" pitchFamily="66" charset="0"/>
            </a:endParaRPr>
          </a:p>
        </p:txBody>
      </p:sp>
      <p:sp>
        <p:nvSpPr>
          <p:cNvPr id="27651" name="Rectangle 3"/>
          <p:cNvSpPr>
            <a:spLocks noGrp="1" noChangeArrowheads="1"/>
          </p:cNvSpPr>
          <p:nvPr>
            <p:ph sz="quarter" idx="1"/>
          </p:nvPr>
        </p:nvSpPr>
        <p:spPr/>
        <p:txBody>
          <a:bodyPr lIns="90488" tIns="44450" rIns="90488" bIns="44450">
            <a:normAutofit/>
          </a:bodyPr>
          <a:lstStyle/>
          <a:p>
            <a:pPr marL="274320" indent="-274320" eaLnBrk="1" fontAlgn="auto" hangingPunct="1">
              <a:spcBef>
                <a:spcPts val="580"/>
              </a:spcBef>
              <a:spcAft>
                <a:spcPts val="0"/>
              </a:spcAft>
              <a:buFont typeface="Wingdings 2"/>
              <a:buChar char=""/>
              <a:defRPr/>
            </a:pPr>
            <a:r>
              <a:rPr lang="en-US" sz="3600" dirty="0" smtClean="0">
                <a:latin typeface="Arial" pitchFamily="34" charset="0"/>
                <a:cs typeface="Arial" pitchFamily="34" charset="0"/>
              </a:rPr>
              <a:t>A </a:t>
            </a:r>
            <a:r>
              <a:rPr lang="en-US" sz="3600" b="1" dirty="0" smtClean="0">
                <a:solidFill>
                  <a:srgbClr val="CC9900"/>
                </a:solidFill>
                <a:effectLst>
                  <a:outerShdw blurRad="38100" dist="38100" dir="2700000" algn="tl">
                    <a:srgbClr val="C0C0C0"/>
                  </a:outerShdw>
                </a:effectLst>
                <a:latin typeface="Arial" pitchFamily="34" charset="0"/>
                <a:cs typeface="Arial" pitchFamily="34" charset="0"/>
              </a:rPr>
              <a:t>restricted region</a:t>
            </a:r>
            <a:r>
              <a:rPr lang="en-US" sz="3600" dirty="0" smtClean="0">
                <a:effectLst>
                  <a:outerShdw blurRad="38100" dist="38100" dir="2700000" algn="tl">
                    <a:srgbClr val="C0C0C0"/>
                  </a:outerShdw>
                </a:effectLst>
                <a:latin typeface="Arial" pitchFamily="34" charset="0"/>
                <a:cs typeface="Arial" pitchFamily="34" charset="0"/>
              </a:rPr>
              <a:t> </a:t>
            </a:r>
            <a:r>
              <a:rPr lang="en-US" sz="3600" dirty="0" smtClean="0">
                <a:latin typeface="Arial" pitchFamily="34" charset="0"/>
                <a:cs typeface="Arial" pitchFamily="34" charset="0"/>
              </a:rPr>
              <a:t>of an </a:t>
            </a:r>
            <a:r>
              <a:rPr lang="en-US" sz="3600" b="1" dirty="0" smtClean="0">
                <a:effectLst>
                  <a:outerShdw blurRad="38100" dist="38100" dir="2700000" algn="tl">
                    <a:srgbClr val="C0C0C0"/>
                  </a:outerShdw>
                </a:effectLst>
                <a:latin typeface="Arial" pitchFamily="34" charset="0"/>
                <a:cs typeface="Arial" pitchFamily="34" charset="0"/>
              </a:rPr>
              <a:t>enzyme</a:t>
            </a:r>
            <a:r>
              <a:rPr lang="en-US" sz="3600" dirty="0" smtClean="0">
                <a:latin typeface="Arial" pitchFamily="34" charset="0"/>
                <a:cs typeface="Arial" pitchFamily="34" charset="0"/>
              </a:rPr>
              <a:t> molecule which </a:t>
            </a:r>
            <a:r>
              <a:rPr lang="en-US" sz="3600" b="1" dirty="0" smtClean="0">
                <a:solidFill>
                  <a:srgbClr val="CC9900"/>
                </a:solidFill>
                <a:effectLst>
                  <a:outerShdw blurRad="38100" dist="38100" dir="2700000" algn="tl">
                    <a:srgbClr val="C0C0C0"/>
                  </a:outerShdw>
                </a:effectLst>
                <a:latin typeface="Arial" pitchFamily="34" charset="0"/>
                <a:cs typeface="Arial" pitchFamily="34" charset="0"/>
              </a:rPr>
              <a:t>binds</a:t>
            </a:r>
            <a:r>
              <a:rPr lang="en-US" sz="3600" dirty="0" smtClean="0">
                <a:latin typeface="Arial" pitchFamily="34" charset="0"/>
                <a:cs typeface="Arial" pitchFamily="34" charset="0"/>
              </a:rPr>
              <a:t> to the </a:t>
            </a:r>
            <a:r>
              <a:rPr lang="en-US" sz="3600" b="1" dirty="0" smtClean="0">
                <a:effectLst>
                  <a:outerShdw blurRad="38100" dist="38100" dir="2700000" algn="tl">
                    <a:srgbClr val="C0C0C0"/>
                  </a:outerShdw>
                </a:effectLst>
                <a:latin typeface="Arial" pitchFamily="34" charset="0"/>
                <a:cs typeface="Arial" pitchFamily="34" charset="0"/>
              </a:rPr>
              <a:t>substrate</a:t>
            </a:r>
            <a:r>
              <a:rPr lang="en-US" sz="3600" dirty="0" smtClean="0">
                <a:latin typeface="Arial" pitchFamily="34" charset="0"/>
                <a:cs typeface="Arial" pitchFamily="34" charset="0"/>
              </a:rPr>
              <a:t>.</a:t>
            </a:r>
          </a:p>
        </p:txBody>
      </p:sp>
      <p:grpSp>
        <p:nvGrpSpPr>
          <p:cNvPr id="2" name="Group 11"/>
          <p:cNvGrpSpPr>
            <a:grpSpLocks/>
          </p:cNvGrpSpPr>
          <p:nvPr/>
        </p:nvGrpSpPr>
        <p:grpSpPr bwMode="auto">
          <a:xfrm>
            <a:off x="4343400" y="3560763"/>
            <a:ext cx="3657600" cy="3144837"/>
            <a:chOff x="1920" y="2100"/>
            <a:chExt cx="2797" cy="1981"/>
          </a:xfrm>
        </p:grpSpPr>
        <p:sp>
          <p:nvSpPr>
            <p:cNvPr id="17417" name="Freeform 4"/>
            <p:cNvSpPr>
              <a:spLocks/>
            </p:cNvSpPr>
            <p:nvPr/>
          </p:nvSpPr>
          <p:spPr bwMode="auto">
            <a:xfrm>
              <a:off x="1920" y="2100"/>
              <a:ext cx="2797" cy="1981"/>
            </a:xfrm>
            <a:custGeom>
              <a:avLst/>
              <a:gdLst>
                <a:gd name="T0" fmla="*/ 264 w 2797"/>
                <a:gd name="T1" fmla="*/ 408 h 1981"/>
                <a:gd name="T2" fmla="*/ 372 w 2797"/>
                <a:gd name="T3" fmla="*/ 420 h 1981"/>
                <a:gd name="T4" fmla="*/ 492 w 2797"/>
                <a:gd name="T5" fmla="*/ 432 h 1981"/>
                <a:gd name="T6" fmla="*/ 600 w 2797"/>
                <a:gd name="T7" fmla="*/ 432 h 1981"/>
                <a:gd name="T8" fmla="*/ 708 w 2797"/>
                <a:gd name="T9" fmla="*/ 480 h 1981"/>
                <a:gd name="T10" fmla="*/ 720 w 2797"/>
                <a:gd name="T11" fmla="*/ 588 h 1981"/>
                <a:gd name="T12" fmla="*/ 720 w 2797"/>
                <a:gd name="T13" fmla="*/ 708 h 1981"/>
                <a:gd name="T14" fmla="*/ 720 w 2797"/>
                <a:gd name="T15" fmla="*/ 816 h 1981"/>
                <a:gd name="T16" fmla="*/ 720 w 2797"/>
                <a:gd name="T17" fmla="*/ 924 h 1981"/>
                <a:gd name="T18" fmla="*/ 708 w 2797"/>
                <a:gd name="T19" fmla="*/ 1032 h 1981"/>
                <a:gd name="T20" fmla="*/ 588 w 2797"/>
                <a:gd name="T21" fmla="*/ 1056 h 1981"/>
                <a:gd name="T22" fmla="*/ 432 w 2797"/>
                <a:gd name="T23" fmla="*/ 1056 h 1981"/>
                <a:gd name="T24" fmla="*/ 324 w 2797"/>
                <a:gd name="T25" fmla="*/ 1056 h 1981"/>
                <a:gd name="T26" fmla="*/ 216 w 2797"/>
                <a:gd name="T27" fmla="*/ 1056 h 1981"/>
                <a:gd name="T28" fmla="*/ 108 w 2797"/>
                <a:gd name="T29" fmla="*/ 1140 h 1981"/>
                <a:gd name="T30" fmla="*/ 72 w 2797"/>
                <a:gd name="T31" fmla="*/ 1296 h 1981"/>
                <a:gd name="T32" fmla="*/ 96 w 2797"/>
                <a:gd name="T33" fmla="*/ 1440 h 1981"/>
                <a:gd name="T34" fmla="*/ 216 w 2797"/>
                <a:gd name="T35" fmla="*/ 1536 h 1981"/>
                <a:gd name="T36" fmla="*/ 276 w 2797"/>
                <a:gd name="T37" fmla="*/ 1680 h 1981"/>
                <a:gd name="T38" fmla="*/ 324 w 2797"/>
                <a:gd name="T39" fmla="*/ 1812 h 1981"/>
                <a:gd name="T40" fmla="*/ 564 w 2797"/>
                <a:gd name="T41" fmla="*/ 1848 h 1981"/>
                <a:gd name="T42" fmla="*/ 720 w 2797"/>
                <a:gd name="T43" fmla="*/ 1824 h 1981"/>
                <a:gd name="T44" fmla="*/ 816 w 2797"/>
                <a:gd name="T45" fmla="*/ 1680 h 1981"/>
                <a:gd name="T46" fmla="*/ 1068 w 2797"/>
                <a:gd name="T47" fmla="*/ 1692 h 1981"/>
                <a:gd name="T48" fmla="*/ 1152 w 2797"/>
                <a:gd name="T49" fmla="*/ 1824 h 1981"/>
                <a:gd name="T50" fmla="*/ 1308 w 2797"/>
                <a:gd name="T51" fmla="*/ 1884 h 1981"/>
                <a:gd name="T52" fmla="*/ 1524 w 2797"/>
                <a:gd name="T53" fmla="*/ 1896 h 1981"/>
                <a:gd name="T54" fmla="*/ 1788 w 2797"/>
                <a:gd name="T55" fmla="*/ 1848 h 1981"/>
                <a:gd name="T56" fmla="*/ 2148 w 2797"/>
                <a:gd name="T57" fmla="*/ 1884 h 1981"/>
                <a:gd name="T58" fmla="*/ 2436 w 2797"/>
                <a:gd name="T59" fmla="*/ 1932 h 1981"/>
                <a:gd name="T60" fmla="*/ 2592 w 2797"/>
                <a:gd name="T61" fmla="*/ 1980 h 1981"/>
                <a:gd name="T62" fmla="*/ 2736 w 2797"/>
                <a:gd name="T63" fmla="*/ 1884 h 1981"/>
                <a:gd name="T64" fmla="*/ 2784 w 2797"/>
                <a:gd name="T65" fmla="*/ 1644 h 1981"/>
                <a:gd name="T66" fmla="*/ 2796 w 2797"/>
                <a:gd name="T67" fmla="*/ 1404 h 1981"/>
                <a:gd name="T68" fmla="*/ 2748 w 2797"/>
                <a:gd name="T69" fmla="*/ 1188 h 1981"/>
                <a:gd name="T70" fmla="*/ 2700 w 2797"/>
                <a:gd name="T71" fmla="*/ 948 h 1981"/>
                <a:gd name="T72" fmla="*/ 2676 w 2797"/>
                <a:gd name="T73" fmla="*/ 708 h 1981"/>
                <a:gd name="T74" fmla="*/ 2676 w 2797"/>
                <a:gd name="T75" fmla="*/ 492 h 1981"/>
                <a:gd name="T76" fmla="*/ 2712 w 2797"/>
                <a:gd name="T77" fmla="*/ 252 h 1981"/>
                <a:gd name="T78" fmla="*/ 2652 w 2797"/>
                <a:gd name="T79" fmla="*/ 144 h 1981"/>
                <a:gd name="T80" fmla="*/ 2508 w 2797"/>
                <a:gd name="T81" fmla="*/ 132 h 1981"/>
                <a:gd name="T82" fmla="*/ 2244 w 2797"/>
                <a:gd name="T83" fmla="*/ 120 h 1981"/>
                <a:gd name="T84" fmla="*/ 2004 w 2797"/>
                <a:gd name="T85" fmla="*/ 108 h 1981"/>
                <a:gd name="T86" fmla="*/ 1764 w 2797"/>
                <a:gd name="T87" fmla="*/ 108 h 1981"/>
                <a:gd name="T88" fmla="*/ 1500 w 2797"/>
                <a:gd name="T89" fmla="*/ 96 h 1981"/>
                <a:gd name="T90" fmla="*/ 1236 w 2797"/>
                <a:gd name="T91" fmla="*/ 60 h 1981"/>
                <a:gd name="T92" fmla="*/ 996 w 2797"/>
                <a:gd name="T93" fmla="*/ 48 h 1981"/>
                <a:gd name="T94" fmla="*/ 888 w 2797"/>
                <a:gd name="T95" fmla="*/ 60 h 1981"/>
                <a:gd name="T96" fmla="*/ 756 w 2797"/>
                <a:gd name="T97" fmla="*/ 36 h 1981"/>
                <a:gd name="T98" fmla="*/ 552 w 2797"/>
                <a:gd name="T99" fmla="*/ 12 h 1981"/>
                <a:gd name="T100" fmla="*/ 396 w 2797"/>
                <a:gd name="T101" fmla="*/ 0 h 1981"/>
                <a:gd name="T102" fmla="*/ 288 w 2797"/>
                <a:gd name="T103" fmla="*/ 24 h 1981"/>
                <a:gd name="T104" fmla="*/ 180 w 2797"/>
                <a:gd name="T105" fmla="*/ 60 h 1981"/>
                <a:gd name="T106" fmla="*/ 72 w 2797"/>
                <a:gd name="T107" fmla="*/ 168 h 1981"/>
                <a:gd name="T108" fmla="*/ 0 w 2797"/>
                <a:gd name="T109" fmla="*/ 276 h 1981"/>
                <a:gd name="T110" fmla="*/ 0 w 2797"/>
                <a:gd name="T111" fmla="*/ 384 h 1981"/>
                <a:gd name="T112" fmla="*/ 108 w 2797"/>
                <a:gd name="T113" fmla="*/ 420 h 1981"/>
                <a:gd name="T114" fmla="*/ 192 w 2797"/>
                <a:gd name="T115" fmla="*/ 396 h 19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97"/>
                <a:gd name="T175" fmla="*/ 0 h 1981"/>
                <a:gd name="T176" fmla="*/ 2797 w 2797"/>
                <a:gd name="T177" fmla="*/ 1981 h 19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97" h="1981">
                  <a:moveTo>
                    <a:pt x="192" y="396"/>
                  </a:moveTo>
                  <a:lnTo>
                    <a:pt x="228" y="396"/>
                  </a:lnTo>
                  <a:lnTo>
                    <a:pt x="264" y="408"/>
                  </a:lnTo>
                  <a:lnTo>
                    <a:pt x="300" y="408"/>
                  </a:lnTo>
                  <a:lnTo>
                    <a:pt x="336" y="408"/>
                  </a:lnTo>
                  <a:lnTo>
                    <a:pt x="372" y="420"/>
                  </a:lnTo>
                  <a:lnTo>
                    <a:pt x="408" y="420"/>
                  </a:lnTo>
                  <a:lnTo>
                    <a:pt x="444" y="432"/>
                  </a:lnTo>
                  <a:lnTo>
                    <a:pt x="492" y="432"/>
                  </a:lnTo>
                  <a:lnTo>
                    <a:pt x="528" y="432"/>
                  </a:lnTo>
                  <a:lnTo>
                    <a:pt x="564" y="432"/>
                  </a:lnTo>
                  <a:lnTo>
                    <a:pt x="600" y="432"/>
                  </a:lnTo>
                  <a:lnTo>
                    <a:pt x="648" y="444"/>
                  </a:lnTo>
                  <a:lnTo>
                    <a:pt x="684" y="444"/>
                  </a:lnTo>
                  <a:lnTo>
                    <a:pt x="708" y="480"/>
                  </a:lnTo>
                  <a:lnTo>
                    <a:pt x="720" y="516"/>
                  </a:lnTo>
                  <a:lnTo>
                    <a:pt x="720" y="552"/>
                  </a:lnTo>
                  <a:lnTo>
                    <a:pt x="720" y="588"/>
                  </a:lnTo>
                  <a:lnTo>
                    <a:pt x="720" y="624"/>
                  </a:lnTo>
                  <a:lnTo>
                    <a:pt x="720" y="660"/>
                  </a:lnTo>
                  <a:lnTo>
                    <a:pt x="720" y="708"/>
                  </a:lnTo>
                  <a:lnTo>
                    <a:pt x="720" y="744"/>
                  </a:lnTo>
                  <a:lnTo>
                    <a:pt x="720" y="780"/>
                  </a:lnTo>
                  <a:lnTo>
                    <a:pt x="720" y="816"/>
                  </a:lnTo>
                  <a:lnTo>
                    <a:pt x="720" y="852"/>
                  </a:lnTo>
                  <a:lnTo>
                    <a:pt x="720" y="888"/>
                  </a:lnTo>
                  <a:lnTo>
                    <a:pt x="720" y="924"/>
                  </a:lnTo>
                  <a:lnTo>
                    <a:pt x="720" y="960"/>
                  </a:lnTo>
                  <a:lnTo>
                    <a:pt x="720" y="996"/>
                  </a:lnTo>
                  <a:lnTo>
                    <a:pt x="708" y="1032"/>
                  </a:lnTo>
                  <a:lnTo>
                    <a:pt x="672" y="1056"/>
                  </a:lnTo>
                  <a:lnTo>
                    <a:pt x="636" y="1056"/>
                  </a:lnTo>
                  <a:lnTo>
                    <a:pt x="588" y="1056"/>
                  </a:lnTo>
                  <a:lnTo>
                    <a:pt x="516" y="1056"/>
                  </a:lnTo>
                  <a:lnTo>
                    <a:pt x="468" y="1056"/>
                  </a:lnTo>
                  <a:lnTo>
                    <a:pt x="432" y="1056"/>
                  </a:lnTo>
                  <a:lnTo>
                    <a:pt x="396" y="1056"/>
                  </a:lnTo>
                  <a:lnTo>
                    <a:pt x="360" y="1056"/>
                  </a:lnTo>
                  <a:lnTo>
                    <a:pt x="324" y="1056"/>
                  </a:lnTo>
                  <a:lnTo>
                    <a:pt x="288" y="1056"/>
                  </a:lnTo>
                  <a:lnTo>
                    <a:pt x="252" y="1056"/>
                  </a:lnTo>
                  <a:lnTo>
                    <a:pt x="216" y="1056"/>
                  </a:lnTo>
                  <a:lnTo>
                    <a:pt x="180" y="1068"/>
                  </a:lnTo>
                  <a:lnTo>
                    <a:pt x="144" y="1092"/>
                  </a:lnTo>
                  <a:lnTo>
                    <a:pt x="108" y="1140"/>
                  </a:lnTo>
                  <a:lnTo>
                    <a:pt x="96" y="1176"/>
                  </a:lnTo>
                  <a:lnTo>
                    <a:pt x="84" y="1248"/>
                  </a:lnTo>
                  <a:lnTo>
                    <a:pt x="72" y="1296"/>
                  </a:lnTo>
                  <a:lnTo>
                    <a:pt x="72" y="1344"/>
                  </a:lnTo>
                  <a:lnTo>
                    <a:pt x="72" y="1392"/>
                  </a:lnTo>
                  <a:lnTo>
                    <a:pt x="96" y="1440"/>
                  </a:lnTo>
                  <a:lnTo>
                    <a:pt x="144" y="1464"/>
                  </a:lnTo>
                  <a:lnTo>
                    <a:pt x="180" y="1500"/>
                  </a:lnTo>
                  <a:lnTo>
                    <a:pt x="216" y="1536"/>
                  </a:lnTo>
                  <a:lnTo>
                    <a:pt x="252" y="1584"/>
                  </a:lnTo>
                  <a:lnTo>
                    <a:pt x="276" y="1632"/>
                  </a:lnTo>
                  <a:lnTo>
                    <a:pt x="276" y="1680"/>
                  </a:lnTo>
                  <a:lnTo>
                    <a:pt x="288" y="1728"/>
                  </a:lnTo>
                  <a:lnTo>
                    <a:pt x="300" y="1776"/>
                  </a:lnTo>
                  <a:lnTo>
                    <a:pt x="324" y="1812"/>
                  </a:lnTo>
                  <a:lnTo>
                    <a:pt x="396" y="1824"/>
                  </a:lnTo>
                  <a:lnTo>
                    <a:pt x="468" y="1848"/>
                  </a:lnTo>
                  <a:lnTo>
                    <a:pt x="564" y="1848"/>
                  </a:lnTo>
                  <a:lnTo>
                    <a:pt x="636" y="1860"/>
                  </a:lnTo>
                  <a:lnTo>
                    <a:pt x="672" y="1860"/>
                  </a:lnTo>
                  <a:lnTo>
                    <a:pt x="720" y="1824"/>
                  </a:lnTo>
                  <a:lnTo>
                    <a:pt x="744" y="1752"/>
                  </a:lnTo>
                  <a:lnTo>
                    <a:pt x="780" y="1704"/>
                  </a:lnTo>
                  <a:lnTo>
                    <a:pt x="816" y="1680"/>
                  </a:lnTo>
                  <a:lnTo>
                    <a:pt x="900" y="1668"/>
                  </a:lnTo>
                  <a:lnTo>
                    <a:pt x="972" y="1680"/>
                  </a:lnTo>
                  <a:lnTo>
                    <a:pt x="1068" y="1692"/>
                  </a:lnTo>
                  <a:lnTo>
                    <a:pt x="1116" y="1740"/>
                  </a:lnTo>
                  <a:lnTo>
                    <a:pt x="1140" y="1788"/>
                  </a:lnTo>
                  <a:lnTo>
                    <a:pt x="1152" y="1824"/>
                  </a:lnTo>
                  <a:lnTo>
                    <a:pt x="1188" y="1872"/>
                  </a:lnTo>
                  <a:lnTo>
                    <a:pt x="1236" y="1884"/>
                  </a:lnTo>
                  <a:lnTo>
                    <a:pt x="1308" y="1884"/>
                  </a:lnTo>
                  <a:lnTo>
                    <a:pt x="1380" y="1884"/>
                  </a:lnTo>
                  <a:lnTo>
                    <a:pt x="1476" y="1884"/>
                  </a:lnTo>
                  <a:lnTo>
                    <a:pt x="1524" y="1896"/>
                  </a:lnTo>
                  <a:lnTo>
                    <a:pt x="1596" y="1884"/>
                  </a:lnTo>
                  <a:lnTo>
                    <a:pt x="1692" y="1860"/>
                  </a:lnTo>
                  <a:lnTo>
                    <a:pt x="1788" y="1848"/>
                  </a:lnTo>
                  <a:lnTo>
                    <a:pt x="1908" y="1848"/>
                  </a:lnTo>
                  <a:lnTo>
                    <a:pt x="2028" y="1872"/>
                  </a:lnTo>
                  <a:lnTo>
                    <a:pt x="2148" y="1884"/>
                  </a:lnTo>
                  <a:lnTo>
                    <a:pt x="2268" y="1908"/>
                  </a:lnTo>
                  <a:lnTo>
                    <a:pt x="2364" y="1920"/>
                  </a:lnTo>
                  <a:lnTo>
                    <a:pt x="2436" y="1932"/>
                  </a:lnTo>
                  <a:lnTo>
                    <a:pt x="2508" y="1956"/>
                  </a:lnTo>
                  <a:lnTo>
                    <a:pt x="2544" y="1968"/>
                  </a:lnTo>
                  <a:lnTo>
                    <a:pt x="2592" y="1980"/>
                  </a:lnTo>
                  <a:lnTo>
                    <a:pt x="2640" y="1956"/>
                  </a:lnTo>
                  <a:lnTo>
                    <a:pt x="2688" y="1932"/>
                  </a:lnTo>
                  <a:lnTo>
                    <a:pt x="2736" y="1884"/>
                  </a:lnTo>
                  <a:lnTo>
                    <a:pt x="2748" y="1812"/>
                  </a:lnTo>
                  <a:lnTo>
                    <a:pt x="2772" y="1716"/>
                  </a:lnTo>
                  <a:lnTo>
                    <a:pt x="2784" y="1644"/>
                  </a:lnTo>
                  <a:lnTo>
                    <a:pt x="2784" y="1572"/>
                  </a:lnTo>
                  <a:lnTo>
                    <a:pt x="2796" y="1500"/>
                  </a:lnTo>
                  <a:lnTo>
                    <a:pt x="2796" y="1404"/>
                  </a:lnTo>
                  <a:lnTo>
                    <a:pt x="2784" y="1308"/>
                  </a:lnTo>
                  <a:lnTo>
                    <a:pt x="2760" y="1260"/>
                  </a:lnTo>
                  <a:lnTo>
                    <a:pt x="2748" y="1188"/>
                  </a:lnTo>
                  <a:lnTo>
                    <a:pt x="2724" y="1116"/>
                  </a:lnTo>
                  <a:lnTo>
                    <a:pt x="2712" y="1044"/>
                  </a:lnTo>
                  <a:lnTo>
                    <a:pt x="2700" y="948"/>
                  </a:lnTo>
                  <a:lnTo>
                    <a:pt x="2688" y="876"/>
                  </a:lnTo>
                  <a:lnTo>
                    <a:pt x="2676" y="780"/>
                  </a:lnTo>
                  <a:lnTo>
                    <a:pt x="2676" y="708"/>
                  </a:lnTo>
                  <a:lnTo>
                    <a:pt x="2676" y="636"/>
                  </a:lnTo>
                  <a:lnTo>
                    <a:pt x="2676" y="564"/>
                  </a:lnTo>
                  <a:lnTo>
                    <a:pt x="2676" y="492"/>
                  </a:lnTo>
                  <a:lnTo>
                    <a:pt x="2688" y="396"/>
                  </a:lnTo>
                  <a:lnTo>
                    <a:pt x="2700" y="348"/>
                  </a:lnTo>
                  <a:lnTo>
                    <a:pt x="2712" y="252"/>
                  </a:lnTo>
                  <a:lnTo>
                    <a:pt x="2712" y="204"/>
                  </a:lnTo>
                  <a:lnTo>
                    <a:pt x="2688" y="168"/>
                  </a:lnTo>
                  <a:lnTo>
                    <a:pt x="2652" y="144"/>
                  </a:lnTo>
                  <a:lnTo>
                    <a:pt x="2616" y="132"/>
                  </a:lnTo>
                  <a:lnTo>
                    <a:pt x="2580" y="132"/>
                  </a:lnTo>
                  <a:lnTo>
                    <a:pt x="2508" y="132"/>
                  </a:lnTo>
                  <a:lnTo>
                    <a:pt x="2436" y="120"/>
                  </a:lnTo>
                  <a:lnTo>
                    <a:pt x="2364" y="120"/>
                  </a:lnTo>
                  <a:lnTo>
                    <a:pt x="2244" y="120"/>
                  </a:lnTo>
                  <a:lnTo>
                    <a:pt x="2148" y="120"/>
                  </a:lnTo>
                  <a:lnTo>
                    <a:pt x="2076" y="120"/>
                  </a:lnTo>
                  <a:lnTo>
                    <a:pt x="2004" y="108"/>
                  </a:lnTo>
                  <a:lnTo>
                    <a:pt x="1932" y="108"/>
                  </a:lnTo>
                  <a:lnTo>
                    <a:pt x="1836" y="108"/>
                  </a:lnTo>
                  <a:lnTo>
                    <a:pt x="1764" y="108"/>
                  </a:lnTo>
                  <a:lnTo>
                    <a:pt x="1692" y="108"/>
                  </a:lnTo>
                  <a:lnTo>
                    <a:pt x="1596" y="108"/>
                  </a:lnTo>
                  <a:lnTo>
                    <a:pt x="1500" y="96"/>
                  </a:lnTo>
                  <a:lnTo>
                    <a:pt x="1404" y="84"/>
                  </a:lnTo>
                  <a:lnTo>
                    <a:pt x="1308" y="72"/>
                  </a:lnTo>
                  <a:lnTo>
                    <a:pt x="1236" y="60"/>
                  </a:lnTo>
                  <a:lnTo>
                    <a:pt x="1164" y="60"/>
                  </a:lnTo>
                  <a:lnTo>
                    <a:pt x="1092" y="48"/>
                  </a:lnTo>
                  <a:lnTo>
                    <a:pt x="996" y="48"/>
                  </a:lnTo>
                  <a:lnTo>
                    <a:pt x="960" y="48"/>
                  </a:lnTo>
                  <a:lnTo>
                    <a:pt x="924" y="48"/>
                  </a:lnTo>
                  <a:lnTo>
                    <a:pt x="888" y="60"/>
                  </a:lnTo>
                  <a:lnTo>
                    <a:pt x="840" y="60"/>
                  </a:lnTo>
                  <a:lnTo>
                    <a:pt x="792" y="60"/>
                  </a:lnTo>
                  <a:lnTo>
                    <a:pt x="756" y="36"/>
                  </a:lnTo>
                  <a:lnTo>
                    <a:pt x="708" y="24"/>
                  </a:lnTo>
                  <a:lnTo>
                    <a:pt x="624" y="12"/>
                  </a:lnTo>
                  <a:lnTo>
                    <a:pt x="552" y="12"/>
                  </a:lnTo>
                  <a:lnTo>
                    <a:pt x="480" y="12"/>
                  </a:lnTo>
                  <a:lnTo>
                    <a:pt x="432" y="0"/>
                  </a:lnTo>
                  <a:lnTo>
                    <a:pt x="396" y="0"/>
                  </a:lnTo>
                  <a:lnTo>
                    <a:pt x="360" y="12"/>
                  </a:lnTo>
                  <a:lnTo>
                    <a:pt x="324" y="12"/>
                  </a:lnTo>
                  <a:lnTo>
                    <a:pt x="288" y="24"/>
                  </a:lnTo>
                  <a:lnTo>
                    <a:pt x="252" y="24"/>
                  </a:lnTo>
                  <a:lnTo>
                    <a:pt x="216" y="36"/>
                  </a:lnTo>
                  <a:lnTo>
                    <a:pt x="180" y="60"/>
                  </a:lnTo>
                  <a:lnTo>
                    <a:pt x="144" y="84"/>
                  </a:lnTo>
                  <a:lnTo>
                    <a:pt x="108" y="120"/>
                  </a:lnTo>
                  <a:lnTo>
                    <a:pt x="72" y="168"/>
                  </a:lnTo>
                  <a:lnTo>
                    <a:pt x="36" y="204"/>
                  </a:lnTo>
                  <a:lnTo>
                    <a:pt x="12" y="240"/>
                  </a:lnTo>
                  <a:lnTo>
                    <a:pt x="0" y="276"/>
                  </a:lnTo>
                  <a:lnTo>
                    <a:pt x="0" y="312"/>
                  </a:lnTo>
                  <a:lnTo>
                    <a:pt x="0" y="348"/>
                  </a:lnTo>
                  <a:lnTo>
                    <a:pt x="0" y="384"/>
                  </a:lnTo>
                  <a:lnTo>
                    <a:pt x="36" y="396"/>
                  </a:lnTo>
                  <a:lnTo>
                    <a:pt x="72" y="408"/>
                  </a:lnTo>
                  <a:lnTo>
                    <a:pt x="108" y="420"/>
                  </a:lnTo>
                  <a:lnTo>
                    <a:pt x="144" y="432"/>
                  </a:lnTo>
                  <a:lnTo>
                    <a:pt x="180" y="420"/>
                  </a:lnTo>
                  <a:lnTo>
                    <a:pt x="192" y="396"/>
                  </a:lnTo>
                </a:path>
              </a:pathLst>
            </a:custGeom>
            <a:solidFill>
              <a:schemeClr val="accent1"/>
            </a:solidFill>
            <a:ln w="50800" cap="rnd">
              <a:solidFill>
                <a:schemeClr val="tx1"/>
              </a:solidFill>
              <a:round/>
              <a:headEnd/>
              <a:tailEnd/>
            </a:ln>
          </p:spPr>
          <p:txBody>
            <a:bodyPr/>
            <a:lstStyle/>
            <a:p>
              <a:endParaRPr lang="en-US"/>
            </a:p>
          </p:txBody>
        </p:sp>
        <p:sp>
          <p:nvSpPr>
            <p:cNvPr id="17418" name="Rectangle 5"/>
            <p:cNvSpPr>
              <a:spLocks noChangeArrowheads="1"/>
            </p:cNvSpPr>
            <p:nvPr/>
          </p:nvSpPr>
          <p:spPr bwMode="auto">
            <a:xfrm>
              <a:off x="2967" y="2775"/>
              <a:ext cx="1018" cy="363"/>
            </a:xfrm>
            <a:prstGeom prst="rect">
              <a:avLst/>
            </a:prstGeom>
            <a:noFill/>
            <a:ln w="12700">
              <a:noFill/>
              <a:miter lim="800000"/>
              <a:headEnd/>
              <a:tailEnd/>
            </a:ln>
          </p:spPr>
          <p:txBody>
            <a:bodyPr wrap="none" lIns="90488" tIns="44450" rIns="90488" bIns="44450">
              <a:spAutoFit/>
            </a:bodyPr>
            <a:lstStyle/>
            <a:p>
              <a:pPr eaLnBrk="0" hangingPunct="0"/>
              <a:r>
                <a:rPr lang="en-US" sz="3200" dirty="0"/>
                <a:t>Enzyme</a:t>
              </a:r>
            </a:p>
          </p:txBody>
        </p:sp>
      </p:grpSp>
      <p:sp>
        <p:nvSpPr>
          <p:cNvPr id="27664" name="Rectangle 16"/>
          <p:cNvSpPr>
            <a:spLocks noChangeArrowheads="1"/>
          </p:cNvSpPr>
          <p:nvPr/>
        </p:nvSpPr>
        <p:spPr bwMode="auto">
          <a:xfrm>
            <a:off x="2362200" y="4343400"/>
            <a:ext cx="1828800" cy="1219200"/>
          </a:xfrm>
          <a:prstGeom prst="rect">
            <a:avLst/>
          </a:prstGeom>
          <a:solidFill>
            <a:srgbClr val="FFFF00"/>
          </a:solidFill>
          <a:ln w="12700">
            <a:solidFill>
              <a:schemeClr val="tx1"/>
            </a:solidFill>
            <a:miter lim="800000"/>
            <a:headEnd/>
            <a:tailEnd/>
          </a:ln>
        </p:spPr>
        <p:txBody>
          <a:bodyPr wrap="none" anchor="ctr"/>
          <a:lstStyle/>
          <a:p>
            <a:pPr algn="ctr"/>
            <a:r>
              <a:rPr lang="en-US"/>
              <a:t>Substrate</a:t>
            </a:r>
          </a:p>
        </p:txBody>
      </p:sp>
      <p:sp>
        <p:nvSpPr>
          <p:cNvPr id="27666" name="Text Box 18"/>
          <p:cNvSpPr txBox="1">
            <a:spLocks noChangeArrowheads="1"/>
          </p:cNvSpPr>
          <p:nvPr/>
        </p:nvSpPr>
        <p:spPr bwMode="auto">
          <a:xfrm>
            <a:off x="3048000" y="3244850"/>
            <a:ext cx="1600200" cy="946150"/>
          </a:xfrm>
          <a:prstGeom prst="rect">
            <a:avLst/>
          </a:prstGeom>
          <a:noFill/>
          <a:ln w="12700">
            <a:noFill/>
            <a:miter lim="800000"/>
            <a:headEnd/>
            <a:tailEnd/>
          </a:ln>
        </p:spPr>
        <p:txBody>
          <a:bodyPr>
            <a:spAutoFit/>
          </a:bodyPr>
          <a:lstStyle/>
          <a:p>
            <a:pPr algn="ctr">
              <a:spcBef>
                <a:spcPct val="50000"/>
              </a:spcBef>
            </a:pPr>
            <a:r>
              <a:rPr lang="en-US" b="1" dirty="0">
                <a:solidFill>
                  <a:srgbClr val="CC9900"/>
                </a:solidFill>
              </a:rPr>
              <a:t>Active Site</a:t>
            </a:r>
          </a:p>
        </p:txBody>
      </p:sp>
      <p:sp>
        <p:nvSpPr>
          <p:cNvPr id="27667" name="Line 19"/>
          <p:cNvSpPr>
            <a:spLocks noChangeShapeType="1"/>
          </p:cNvSpPr>
          <p:nvPr/>
        </p:nvSpPr>
        <p:spPr bwMode="auto">
          <a:xfrm>
            <a:off x="3352800" y="3581400"/>
            <a:ext cx="1752600" cy="990600"/>
          </a:xfrm>
          <a:prstGeom prst="line">
            <a:avLst/>
          </a:prstGeom>
          <a:noFill/>
          <a:ln w="76200">
            <a:solidFill>
              <a:srgbClr val="CC9900"/>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66"/>
                                        </p:tgtEl>
                                        <p:attrNameLst>
                                          <p:attrName>style.visibility</p:attrName>
                                        </p:attrNameLst>
                                      </p:cBhvr>
                                      <p:to>
                                        <p:strVal val="visible"/>
                                      </p:to>
                                    </p:set>
                                    <p:anim calcmode="lin" valueType="num">
                                      <p:cBhvr additive="base">
                                        <p:cTn id="19" dur="500" fill="hold"/>
                                        <p:tgtEl>
                                          <p:spTgt spid="27666"/>
                                        </p:tgtEl>
                                        <p:attrNameLst>
                                          <p:attrName>ppt_x</p:attrName>
                                        </p:attrNameLst>
                                      </p:cBhvr>
                                      <p:tavLst>
                                        <p:tav tm="0">
                                          <p:val>
                                            <p:strVal val="0-#ppt_w/2"/>
                                          </p:val>
                                        </p:tav>
                                        <p:tav tm="100000">
                                          <p:val>
                                            <p:strVal val="#ppt_x"/>
                                          </p:val>
                                        </p:tav>
                                      </p:tavLst>
                                    </p:anim>
                                    <p:anim calcmode="lin" valueType="num">
                                      <p:cBhvr additive="base">
                                        <p:cTn id="20" dur="500" fill="hold"/>
                                        <p:tgtEl>
                                          <p:spTgt spid="276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67"/>
                                        </p:tgtEl>
                                        <p:attrNameLst>
                                          <p:attrName>style.visibility</p:attrName>
                                        </p:attrNameLst>
                                      </p:cBhvr>
                                      <p:to>
                                        <p:strVal val="visible"/>
                                      </p:to>
                                    </p:set>
                                    <p:anim calcmode="lin" valueType="num">
                                      <p:cBhvr additive="base">
                                        <p:cTn id="25" dur="500" fill="hold"/>
                                        <p:tgtEl>
                                          <p:spTgt spid="27667"/>
                                        </p:tgtEl>
                                        <p:attrNameLst>
                                          <p:attrName>ppt_x</p:attrName>
                                        </p:attrNameLst>
                                      </p:cBhvr>
                                      <p:tavLst>
                                        <p:tav tm="0">
                                          <p:val>
                                            <p:strVal val="0-#ppt_w/2"/>
                                          </p:val>
                                        </p:tav>
                                        <p:tav tm="100000">
                                          <p:val>
                                            <p:strVal val="#ppt_x"/>
                                          </p:val>
                                        </p:tav>
                                      </p:tavLst>
                                    </p:anim>
                                    <p:anim calcmode="lin" valueType="num">
                                      <p:cBhvr additive="base">
                                        <p:cTn id="26" dur="500" fill="hold"/>
                                        <p:tgtEl>
                                          <p:spTgt spid="2766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664"/>
                                        </p:tgtEl>
                                        <p:attrNameLst>
                                          <p:attrName>style.visibility</p:attrName>
                                        </p:attrNameLst>
                                      </p:cBhvr>
                                      <p:to>
                                        <p:strVal val="visible"/>
                                      </p:to>
                                    </p:set>
                                    <p:anim calcmode="lin" valueType="num">
                                      <p:cBhvr additive="base">
                                        <p:cTn id="31" dur="500" fill="hold"/>
                                        <p:tgtEl>
                                          <p:spTgt spid="27664"/>
                                        </p:tgtEl>
                                        <p:attrNameLst>
                                          <p:attrName>ppt_x</p:attrName>
                                        </p:attrNameLst>
                                      </p:cBhvr>
                                      <p:tavLst>
                                        <p:tav tm="0">
                                          <p:val>
                                            <p:strVal val="0-#ppt_w/2"/>
                                          </p:val>
                                        </p:tav>
                                        <p:tav tm="100000">
                                          <p:val>
                                            <p:strVal val="#ppt_x"/>
                                          </p:val>
                                        </p:tav>
                                      </p:tavLst>
                                    </p:anim>
                                    <p:anim calcmode="lin" valueType="num">
                                      <p:cBhvr additive="base">
                                        <p:cTn id="32" dur="500" fill="hold"/>
                                        <p:tgtEl>
                                          <p:spTgt spid="276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P spid="27664" grpId="0" animBg="1" autoUpdateAnimBg="0"/>
      <p:bldP spid="27666" grpId="0" autoUpdateAnimBg="0"/>
      <p:bldP spid="27667"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0"/>
            <a:ext cx="9144000" cy="685800"/>
          </a:xfrm>
        </p:spPr>
        <p:txBody>
          <a:bodyPr lIns="90488" tIns="44450" rIns="90488" bIns="44450">
            <a:normAutofit/>
          </a:bodyPr>
          <a:lstStyle/>
          <a:p>
            <a:pPr algn="ctr" eaLnBrk="1" fontAlgn="auto" hangingPunct="1">
              <a:spcAft>
                <a:spcPts val="0"/>
              </a:spcAft>
              <a:defRPr/>
            </a:pPr>
            <a:r>
              <a:rPr lang="en-US" sz="3600" b="1" dirty="0" smtClean="0">
                <a:solidFill>
                  <a:schemeClr val="tx1"/>
                </a:solidFill>
                <a:effectLst>
                  <a:outerShdw blurRad="38100" dist="38100" dir="2700000" algn="tl">
                    <a:srgbClr val="C0C0C0"/>
                  </a:outerShdw>
                </a:effectLst>
                <a:latin typeface="Arial" pitchFamily="34" charset="0"/>
                <a:cs typeface="Arial" pitchFamily="34" charset="0"/>
              </a:rPr>
              <a:t>Enzyme-Substrate Complex</a:t>
            </a:r>
            <a:endParaRPr lang="en-US" sz="3600" b="1" dirty="0" smtClean="0">
              <a:solidFill>
                <a:schemeClr val="tx1"/>
              </a:solidFill>
              <a:latin typeface="Arial" pitchFamily="34" charset="0"/>
              <a:cs typeface="Arial" pitchFamily="34" charset="0"/>
            </a:endParaRPr>
          </a:p>
        </p:txBody>
      </p:sp>
      <p:sp>
        <p:nvSpPr>
          <p:cNvPr id="26627" name="Rectangle 3"/>
          <p:cNvSpPr>
            <a:spLocks noGrp="1" noChangeArrowheads="1"/>
          </p:cNvSpPr>
          <p:nvPr>
            <p:ph type="body" sz="half" idx="1"/>
          </p:nvPr>
        </p:nvSpPr>
        <p:spPr>
          <a:xfrm>
            <a:off x="228600" y="762000"/>
            <a:ext cx="4267200" cy="4876800"/>
          </a:xfrm>
        </p:spPr>
        <p:txBody>
          <a:bodyPr lIns="90488" tIns="44450" rIns="90488" bIns="44450">
            <a:normAutofit/>
          </a:bodyPr>
          <a:lstStyle/>
          <a:p>
            <a:pPr marL="274320" indent="-274320" algn="just" eaLnBrk="1" fontAlgn="auto" hangingPunct="1">
              <a:spcBef>
                <a:spcPts val="580"/>
              </a:spcBef>
              <a:spcAft>
                <a:spcPts val="0"/>
              </a:spcAft>
              <a:buFontTx/>
              <a:buNone/>
              <a:defRPr/>
            </a:pPr>
            <a:r>
              <a:rPr lang="en-US" sz="4000" dirty="0" smtClean="0">
                <a:latin typeface="Arial" pitchFamily="34" charset="0"/>
                <a:cs typeface="Arial" pitchFamily="34" charset="0"/>
              </a:rPr>
              <a:t>The </a:t>
            </a:r>
            <a:r>
              <a:rPr lang="en-US" sz="4000" b="1" dirty="0" smtClean="0">
                <a:effectLst>
                  <a:outerShdw blurRad="38100" dist="38100" dir="2700000" algn="tl">
                    <a:srgbClr val="C0C0C0"/>
                  </a:outerShdw>
                </a:effectLst>
                <a:latin typeface="Arial" pitchFamily="34" charset="0"/>
                <a:cs typeface="Arial" pitchFamily="34" charset="0"/>
              </a:rPr>
              <a:t>substance</a:t>
            </a:r>
            <a:r>
              <a:rPr lang="en-US" sz="4000" dirty="0" smtClean="0">
                <a:latin typeface="Arial" pitchFamily="34" charset="0"/>
                <a:cs typeface="Arial" pitchFamily="34" charset="0"/>
              </a:rPr>
              <a:t> (reactant) an </a:t>
            </a:r>
            <a:r>
              <a:rPr lang="en-US" sz="4000" b="1" dirty="0" smtClean="0">
                <a:effectLst>
                  <a:outerShdw blurRad="38100" dist="38100" dir="2700000" algn="tl">
                    <a:srgbClr val="C0C0C0"/>
                  </a:outerShdw>
                </a:effectLst>
                <a:latin typeface="Arial" pitchFamily="34" charset="0"/>
                <a:cs typeface="Arial" pitchFamily="34" charset="0"/>
              </a:rPr>
              <a:t>enzyme</a:t>
            </a:r>
            <a:r>
              <a:rPr lang="en-US" sz="4000" dirty="0" smtClean="0">
                <a:latin typeface="Arial" pitchFamily="34" charset="0"/>
                <a:cs typeface="Arial" pitchFamily="34" charset="0"/>
              </a:rPr>
              <a:t> acts on is the </a:t>
            </a:r>
            <a:r>
              <a:rPr lang="en-US" sz="4000" b="1" dirty="0" smtClean="0">
                <a:solidFill>
                  <a:srgbClr val="CC9900"/>
                </a:solidFill>
                <a:effectLst>
                  <a:outerShdw blurRad="38100" dist="38100" dir="2700000" algn="tl">
                    <a:srgbClr val="C0C0C0"/>
                  </a:outerShdw>
                </a:effectLst>
                <a:latin typeface="Arial" pitchFamily="34" charset="0"/>
                <a:cs typeface="Arial" pitchFamily="34" charset="0"/>
              </a:rPr>
              <a:t>substrate</a:t>
            </a:r>
          </a:p>
        </p:txBody>
      </p:sp>
      <p:grpSp>
        <p:nvGrpSpPr>
          <p:cNvPr id="2" name="Group 9"/>
          <p:cNvGrpSpPr>
            <a:grpSpLocks/>
          </p:cNvGrpSpPr>
          <p:nvPr/>
        </p:nvGrpSpPr>
        <p:grpSpPr bwMode="auto">
          <a:xfrm>
            <a:off x="4267200" y="2895600"/>
            <a:ext cx="3810000" cy="3602038"/>
            <a:chOff x="2016" y="2016"/>
            <a:chExt cx="2797" cy="1981"/>
          </a:xfrm>
        </p:grpSpPr>
        <p:sp>
          <p:nvSpPr>
            <p:cNvPr id="18440" name="Freeform 4"/>
            <p:cNvSpPr>
              <a:spLocks/>
            </p:cNvSpPr>
            <p:nvPr/>
          </p:nvSpPr>
          <p:spPr bwMode="auto">
            <a:xfrm>
              <a:off x="2016" y="2016"/>
              <a:ext cx="2797" cy="1981"/>
            </a:xfrm>
            <a:custGeom>
              <a:avLst/>
              <a:gdLst>
                <a:gd name="T0" fmla="*/ 264 w 2797"/>
                <a:gd name="T1" fmla="*/ 408 h 1981"/>
                <a:gd name="T2" fmla="*/ 372 w 2797"/>
                <a:gd name="T3" fmla="*/ 420 h 1981"/>
                <a:gd name="T4" fmla="*/ 492 w 2797"/>
                <a:gd name="T5" fmla="*/ 432 h 1981"/>
                <a:gd name="T6" fmla="*/ 600 w 2797"/>
                <a:gd name="T7" fmla="*/ 432 h 1981"/>
                <a:gd name="T8" fmla="*/ 708 w 2797"/>
                <a:gd name="T9" fmla="*/ 480 h 1981"/>
                <a:gd name="T10" fmla="*/ 720 w 2797"/>
                <a:gd name="T11" fmla="*/ 588 h 1981"/>
                <a:gd name="T12" fmla="*/ 720 w 2797"/>
                <a:gd name="T13" fmla="*/ 708 h 1981"/>
                <a:gd name="T14" fmla="*/ 720 w 2797"/>
                <a:gd name="T15" fmla="*/ 816 h 1981"/>
                <a:gd name="T16" fmla="*/ 720 w 2797"/>
                <a:gd name="T17" fmla="*/ 924 h 1981"/>
                <a:gd name="T18" fmla="*/ 708 w 2797"/>
                <a:gd name="T19" fmla="*/ 1032 h 1981"/>
                <a:gd name="T20" fmla="*/ 588 w 2797"/>
                <a:gd name="T21" fmla="*/ 1056 h 1981"/>
                <a:gd name="T22" fmla="*/ 432 w 2797"/>
                <a:gd name="T23" fmla="*/ 1056 h 1981"/>
                <a:gd name="T24" fmla="*/ 324 w 2797"/>
                <a:gd name="T25" fmla="*/ 1056 h 1981"/>
                <a:gd name="T26" fmla="*/ 216 w 2797"/>
                <a:gd name="T27" fmla="*/ 1056 h 1981"/>
                <a:gd name="T28" fmla="*/ 108 w 2797"/>
                <a:gd name="T29" fmla="*/ 1140 h 1981"/>
                <a:gd name="T30" fmla="*/ 72 w 2797"/>
                <a:gd name="T31" fmla="*/ 1296 h 1981"/>
                <a:gd name="T32" fmla="*/ 96 w 2797"/>
                <a:gd name="T33" fmla="*/ 1440 h 1981"/>
                <a:gd name="T34" fmla="*/ 216 w 2797"/>
                <a:gd name="T35" fmla="*/ 1536 h 1981"/>
                <a:gd name="T36" fmla="*/ 276 w 2797"/>
                <a:gd name="T37" fmla="*/ 1680 h 1981"/>
                <a:gd name="T38" fmla="*/ 324 w 2797"/>
                <a:gd name="T39" fmla="*/ 1812 h 1981"/>
                <a:gd name="T40" fmla="*/ 564 w 2797"/>
                <a:gd name="T41" fmla="*/ 1848 h 1981"/>
                <a:gd name="T42" fmla="*/ 720 w 2797"/>
                <a:gd name="T43" fmla="*/ 1824 h 1981"/>
                <a:gd name="T44" fmla="*/ 816 w 2797"/>
                <a:gd name="T45" fmla="*/ 1680 h 1981"/>
                <a:gd name="T46" fmla="*/ 1068 w 2797"/>
                <a:gd name="T47" fmla="*/ 1692 h 1981"/>
                <a:gd name="T48" fmla="*/ 1152 w 2797"/>
                <a:gd name="T49" fmla="*/ 1824 h 1981"/>
                <a:gd name="T50" fmla="*/ 1308 w 2797"/>
                <a:gd name="T51" fmla="*/ 1884 h 1981"/>
                <a:gd name="T52" fmla="*/ 1524 w 2797"/>
                <a:gd name="T53" fmla="*/ 1896 h 1981"/>
                <a:gd name="T54" fmla="*/ 1788 w 2797"/>
                <a:gd name="T55" fmla="*/ 1848 h 1981"/>
                <a:gd name="T56" fmla="*/ 2148 w 2797"/>
                <a:gd name="T57" fmla="*/ 1884 h 1981"/>
                <a:gd name="T58" fmla="*/ 2436 w 2797"/>
                <a:gd name="T59" fmla="*/ 1932 h 1981"/>
                <a:gd name="T60" fmla="*/ 2592 w 2797"/>
                <a:gd name="T61" fmla="*/ 1980 h 1981"/>
                <a:gd name="T62" fmla="*/ 2736 w 2797"/>
                <a:gd name="T63" fmla="*/ 1884 h 1981"/>
                <a:gd name="T64" fmla="*/ 2784 w 2797"/>
                <a:gd name="T65" fmla="*/ 1644 h 1981"/>
                <a:gd name="T66" fmla="*/ 2796 w 2797"/>
                <a:gd name="T67" fmla="*/ 1404 h 1981"/>
                <a:gd name="T68" fmla="*/ 2748 w 2797"/>
                <a:gd name="T69" fmla="*/ 1188 h 1981"/>
                <a:gd name="T70" fmla="*/ 2700 w 2797"/>
                <a:gd name="T71" fmla="*/ 948 h 1981"/>
                <a:gd name="T72" fmla="*/ 2676 w 2797"/>
                <a:gd name="T73" fmla="*/ 708 h 1981"/>
                <a:gd name="T74" fmla="*/ 2676 w 2797"/>
                <a:gd name="T75" fmla="*/ 492 h 1981"/>
                <a:gd name="T76" fmla="*/ 2712 w 2797"/>
                <a:gd name="T77" fmla="*/ 252 h 1981"/>
                <a:gd name="T78" fmla="*/ 2652 w 2797"/>
                <a:gd name="T79" fmla="*/ 144 h 1981"/>
                <a:gd name="T80" fmla="*/ 2508 w 2797"/>
                <a:gd name="T81" fmla="*/ 132 h 1981"/>
                <a:gd name="T82" fmla="*/ 2244 w 2797"/>
                <a:gd name="T83" fmla="*/ 120 h 1981"/>
                <a:gd name="T84" fmla="*/ 2004 w 2797"/>
                <a:gd name="T85" fmla="*/ 108 h 1981"/>
                <a:gd name="T86" fmla="*/ 1764 w 2797"/>
                <a:gd name="T87" fmla="*/ 108 h 1981"/>
                <a:gd name="T88" fmla="*/ 1500 w 2797"/>
                <a:gd name="T89" fmla="*/ 96 h 1981"/>
                <a:gd name="T90" fmla="*/ 1236 w 2797"/>
                <a:gd name="T91" fmla="*/ 60 h 1981"/>
                <a:gd name="T92" fmla="*/ 996 w 2797"/>
                <a:gd name="T93" fmla="*/ 48 h 1981"/>
                <a:gd name="T94" fmla="*/ 888 w 2797"/>
                <a:gd name="T95" fmla="*/ 60 h 1981"/>
                <a:gd name="T96" fmla="*/ 756 w 2797"/>
                <a:gd name="T97" fmla="*/ 36 h 1981"/>
                <a:gd name="T98" fmla="*/ 552 w 2797"/>
                <a:gd name="T99" fmla="*/ 12 h 1981"/>
                <a:gd name="T100" fmla="*/ 396 w 2797"/>
                <a:gd name="T101" fmla="*/ 0 h 1981"/>
                <a:gd name="T102" fmla="*/ 288 w 2797"/>
                <a:gd name="T103" fmla="*/ 24 h 1981"/>
                <a:gd name="T104" fmla="*/ 180 w 2797"/>
                <a:gd name="T105" fmla="*/ 60 h 1981"/>
                <a:gd name="T106" fmla="*/ 72 w 2797"/>
                <a:gd name="T107" fmla="*/ 168 h 1981"/>
                <a:gd name="T108" fmla="*/ 0 w 2797"/>
                <a:gd name="T109" fmla="*/ 276 h 1981"/>
                <a:gd name="T110" fmla="*/ 0 w 2797"/>
                <a:gd name="T111" fmla="*/ 384 h 1981"/>
                <a:gd name="T112" fmla="*/ 108 w 2797"/>
                <a:gd name="T113" fmla="*/ 420 h 1981"/>
                <a:gd name="T114" fmla="*/ 192 w 2797"/>
                <a:gd name="T115" fmla="*/ 396 h 19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97"/>
                <a:gd name="T175" fmla="*/ 0 h 1981"/>
                <a:gd name="T176" fmla="*/ 2797 w 2797"/>
                <a:gd name="T177" fmla="*/ 1981 h 19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97" h="1981">
                  <a:moveTo>
                    <a:pt x="192" y="396"/>
                  </a:moveTo>
                  <a:lnTo>
                    <a:pt x="228" y="396"/>
                  </a:lnTo>
                  <a:lnTo>
                    <a:pt x="264" y="408"/>
                  </a:lnTo>
                  <a:lnTo>
                    <a:pt x="300" y="408"/>
                  </a:lnTo>
                  <a:lnTo>
                    <a:pt x="336" y="408"/>
                  </a:lnTo>
                  <a:lnTo>
                    <a:pt x="372" y="420"/>
                  </a:lnTo>
                  <a:lnTo>
                    <a:pt x="408" y="420"/>
                  </a:lnTo>
                  <a:lnTo>
                    <a:pt x="444" y="432"/>
                  </a:lnTo>
                  <a:lnTo>
                    <a:pt x="492" y="432"/>
                  </a:lnTo>
                  <a:lnTo>
                    <a:pt x="528" y="432"/>
                  </a:lnTo>
                  <a:lnTo>
                    <a:pt x="564" y="432"/>
                  </a:lnTo>
                  <a:lnTo>
                    <a:pt x="600" y="432"/>
                  </a:lnTo>
                  <a:lnTo>
                    <a:pt x="648" y="444"/>
                  </a:lnTo>
                  <a:lnTo>
                    <a:pt x="684" y="444"/>
                  </a:lnTo>
                  <a:lnTo>
                    <a:pt x="708" y="480"/>
                  </a:lnTo>
                  <a:lnTo>
                    <a:pt x="720" y="516"/>
                  </a:lnTo>
                  <a:lnTo>
                    <a:pt x="720" y="552"/>
                  </a:lnTo>
                  <a:lnTo>
                    <a:pt x="720" y="588"/>
                  </a:lnTo>
                  <a:lnTo>
                    <a:pt x="720" y="624"/>
                  </a:lnTo>
                  <a:lnTo>
                    <a:pt x="720" y="660"/>
                  </a:lnTo>
                  <a:lnTo>
                    <a:pt x="720" y="708"/>
                  </a:lnTo>
                  <a:lnTo>
                    <a:pt x="720" y="744"/>
                  </a:lnTo>
                  <a:lnTo>
                    <a:pt x="720" y="780"/>
                  </a:lnTo>
                  <a:lnTo>
                    <a:pt x="720" y="816"/>
                  </a:lnTo>
                  <a:lnTo>
                    <a:pt x="720" y="852"/>
                  </a:lnTo>
                  <a:lnTo>
                    <a:pt x="720" y="888"/>
                  </a:lnTo>
                  <a:lnTo>
                    <a:pt x="720" y="924"/>
                  </a:lnTo>
                  <a:lnTo>
                    <a:pt x="720" y="960"/>
                  </a:lnTo>
                  <a:lnTo>
                    <a:pt x="720" y="996"/>
                  </a:lnTo>
                  <a:lnTo>
                    <a:pt x="708" y="1032"/>
                  </a:lnTo>
                  <a:lnTo>
                    <a:pt x="672" y="1056"/>
                  </a:lnTo>
                  <a:lnTo>
                    <a:pt x="636" y="1056"/>
                  </a:lnTo>
                  <a:lnTo>
                    <a:pt x="588" y="1056"/>
                  </a:lnTo>
                  <a:lnTo>
                    <a:pt x="516" y="1056"/>
                  </a:lnTo>
                  <a:lnTo>
                    <a:pt x="468" y="1056"/>
                  </a:lnTo>
                  <a:lnTo>
                    <a:pt x="432" y="1056"/>
                  </a:lnTo>
                  <a:lnTo>
                    <a:pt x="396" y="1056"/>
                  </a:lnTo>
                  <a:lnTo>
                    <a:pt x="360" y="1056"/>
                  </a:lnTo>
                  <a:lnTo>
                    <a:pt x="324" y="1056"/>
                  </a:lnTo>
                  <a:lnTo>
                    <a:pt x="288" y="1056"/>
                  </a:lnTo>
                  <a:lnTo>
                    <a:pt x="252" y="1056"/>
                  </a:lnTo>
                  <a:lnTo>
                    <a:pt x="216" y="1056"/>
                  </a:lnTo>
                  <a:lnTo>
                    <a:pt x="180" y="1068"/>
                  </a:lnTo>
                  <a:lnTo>
                    <a:pt x="144" y="1092"/>
                  </a:lnTo>
                  <a:lnTo>
                    <a:pt x="108" y="1140"/>
                  </a:lnTo>
                  <a:lnTo>
                    <a:pt x="96" y="1176"/>
                  </a:lnTo>
                  <a:lnTo>
                    <a:pt x="84" y="1248"/>
                  </a:lnTo>
                  <a:lnTo>
                    <a:pt x="72" y="1296"/>
                  </a:lnTo>
                  <a:lnTo>
                    <a:pt x="72" y="1344"/>
                  </a:lnTo>
                  <a:lnTo>
                    <a:pt x="72" y="1392"/>
                  </a:lnTo>
                  <a:lnTo>
                    <a:pt x="96" y="1440"/>
                  </a:lnTo>
                  <a:lnTo>
                    <a:pt x="144" y="1464"/>
                  </a:lnTo>
                  <a:lnTo>
                    <a:pt x="180" y="1500"/>
                  </a:lnTo>
                  <a:lnTo>
                    <a:pt x="216" y="1536"/>
                  </a:lnTo>
                  <a:lnTo>
                    <a:pt x="252" y="1584"/>
                  </a:lnTo>
                  <a:lnTo>
                    <a:pt x="276" y="1632"/>
                  </a:lnTo>
                  <a:lnTo>
                    <a:pt x="276" y="1680"/>
                  </a:lnTo>
                  <a:lnTo>
                    <a:pt x="288" y="1728"/>
                  </a:lnTo>
                  <a:lnTo>
                    <a:pt x="300" y="1776"/>
                  </a:lnTo>
                  <a:lnTo>
                    <a:pt x="324" y="1812"/>
                  </a:lnTo>
                  <a:lnTo>
                    <a:pt x="396" y="1824"/>
                  </a:lnTo>
                  <a:lnTo>
                    <a:pt x="468" y="1848"/>
                  </a:lnTo>
                  <a:lnTo>
                    <a:pt x="564" y="1848"/>
                  </a:lnTo>
                  <a:lnTo>
                    <a:pt x="636" y="1860"/>
                  </a:lnTo>
                  <a:lnTo>
                    <a:pt x="672" y="1860"/>
                  </a:lnTo>
                  <a:lnTo>
                    <a:pt x="720" y="1824"/>
                  </a:lnTo>
                  <a:lnTo>
                    <a:pt x="744" y="1752"/>
                  </a:lnTo>
                  <a:lnTo>
                    <a:pt x="780" y="1704"/>
                  </a:lnTo>
                  <a:lnTo>
                    <a:pt x="816" y="1680"/>
                  </a:lnTo>
                  <a:lnTo>
                    <a:pt x="900" y="1668"/>
                  </a:lnTo>
                  <a:lnTo>
                    <a:pt x="972" y="1680"/>
                  </a:lnTo>
                  <a:lnTo>
                    <a:pt x="1068" y="1692"/>
                  </a:lnTo>
                  <a:lnTo>
                    <a:pt x="1116" y="1740"/>
                  </a:lnTo>
                  <a:lnTo>
                    <a:pt x="1140" y="1788"/>
                  </a:lnTo>
                  <a:lnTo>
                    <a:pt x="1152" y="1824"/>
                  </a:lnTo>
                  <a:lnTo>
                    <a:pt x="1188" y="1872"/>
                  </a:lnTo>
                  <a:lnTo>
                    <a:pt x="1236" y="1884"/>
                  </a:lnTo>
                  <a:lnTo>
                    <a:pt x="1308" y="1884"/>
                  </a:lnTo>
                  <a:lnTo>
                    <a:pt x="1380" y="1884"/>
                  </a:lnTo>
                  <a:lnTo>
                    <a:pt x="1476" y="1884"/>
                  </a:lnTo>
                  <a:lnTo>
                    <a:pt x="1524" y="1896"/>
                  </a:lnTo>
                  <a:lnTo>
                    <a:pt x="1596" y="1884"/>
                  </a:lnTo>
                  <a:lnTo>
                    <a:pt x="1692" y="1860"/>
                  </a:lnTo>
                  <a:lnTo>
                    <a:pt x="1788" y="1848"/>
                  </a:lnTo>
                  <a:lnTo>
                    <a:pt x="1908" y="1848"/>
                  </a:lnTo>
                  <a:lnTo>
                    <a:pt x="2028" y="1872"/>
                  </a:lnTo>
                  <a:lnTo>
                    <a:pt x="2148" y="1884"/>
                  </a:lnTo>
                  <a:lnTo>
                    <a:pt x="2268" y="1908"/>
                  </a:lnTo>
                  <a:lnTo>
                    <a:pt x="2364" y="1920"/>
                  </a:lnTo>
                  <a:lnTo>
                    <a:pt x="2436" y="1932"/>
                  </a:lnTo>
                  <a:lnTo>
                    <a:pt x="2508" y="1956"/>
                  </a:lnTo>
                  <a:lnTo>
                    <a:pt x="2544" y="1968"/>
                  </a:lnTo>
                  <a:lnTo>
                    <a:pt x="2592" y="1980"/>
                  </a:lnTo>
                  <a:lnTo>
                    <a:pt x="2640" y="1956"/>
                  </a:lnTo>
                  <a:lnTo>
                    <a:pt x="2688" y="1932"/>
                  </a:lnTo>
                  <a:lnTo>
                    <a:pt x="2736" y="1884"/>
                  </a:lnTo>
                  <a:lnTo>
                    <a:pt x="2748" y="1812"/>
                  </a:lnTo>
                  <a:lnTo>
                    <a:pt x="2772" y="1716"/>
                  </a:lnTo>
                  <a:lnTo>
                    <a:pt x="2784" y="1644"/>
                  </a:lnTo>
                  <a:lnTo>
                    <a:pt x="2784" y="1572"/>
                  </a:lnTo>
                  <a:lnTo>
                    <a:pt x="2796" y="1500"/>
                  </a:lnTo>
                  <a:lnTo>
                    <a:pt x="2796" y="1404"/>
                  </a:lnTo>
                  <a:lnTo>
                    <a:pt x="2784" y="1308"/>
                  </a:lnTo>
                  <a:lnTo>
                    <a:pt x="2760" y="1260"/>
                  </a:lnTo>
                  <a:lnTo>
                    <a:pt x="2748" y="1188"/>
                  </a:lnTo>
                  <a:lnTo>
                    <a:pt x="2724" y="1116"/>
                  </a:lnTo>
                  <a:lnTo>
                    <a:pt x="2712" y="1044"/>
                  </a:lnTo>
                  <a:lnTo>
                    <a:pt x="2700" y="948"/>
                  </a:lnTo>
                  <a:lnTo>
                    <a:pt x="2688" y="876"/>
                  </a:lnTo>
                  <a:lnTo>
                    <a:pt x="2676" y="780"/>
                  </a:lnTo>
                  <a:lnTo>
                    <a:pt x="2676" y="708"/>
                  </a:lnTo>
                  <a:lnTo>
                    <a:pt x="2676" y="636"/>
                  </a:lnTo>
                  <a:lnTo>
                    <a:pt x="2676" y="564"/>
                  </a:lnTo>
                  <a:lnTo>
                    <a:pt x="2676" y="492"/>
                  </a:lnTo>
                  <a:lnTo>
                    <a:pt x="2688" y="396"/>
                  </a:lnTo>
                  <a:lnTo>
                    <a:pt x="2700" y="348"/>
                  </a:lnTo>
                  <a:lnTo>
                    <a:pt x="2712" y="252"/>
                  </a:lnTo>
                  <a:lnTo>
                    <a:pt x="2712" y="204"/>
                  </a:lnTo>
                  <a:lnTo>
                    <a:pt x="2688" y="168"/>
                  </a:lnTo>
                  <a:lnTo>
                    <a:pt x="2652" y="144"/>
                  </a:lnTo>
                  <a:lnTo>
                    <a:pt x="2616" y="132"/>
                  </a:lnTo>
                  <a:lnTo>
                    <a:pt x="2580" y="132"/>
                  </a:lnTo>
                  <a:lnTo>
                    <a:pt x="2508" y="132"/>
                  </a:lnTo>
                  <a:lnTo>
                    <a:pt x="2436" y="120"/>
                  </a:lnTo>
                  <a:lnTo>
                    <a:pt x="2364" y="120"/>
                  </a:lnTo>
                  <a:lnTo>
                    <a:pt x="2244" y="120"/>
                  </a:lnTo>
                  <a:lnTo>
                    <a:pt x="2148" y="120"/>
                  </a:lnTo>
                  <a:lnTo>
                    <a:pt x="2076" y="120"/>
                  </a:lnTo>
                  <a:lnTo>
                    <a:pt x="2004" y="108"/>
                  </a:lnTo>
                  <a:lnTo>
                    <a:pt x="1932" y="108"/>
                  </a:lnTo>
                  <a:lnTo>
                    <a:pt x="1836" y="108"/>
                  </a:lnTo>
                  <a:lnTo>
                    <a:pt x="1764" y="108"/>
                  </a:lnTo>
                  <a:lnTo>
                    <a:pt x="1692" y="108"/>
                  </a:lnTo>
                  <a:lnTo>
                    <a:pt x="1596" y="108"/>
                  </a:lnTo>
                  <a:lnTo>
                    <a:pt x="1500" y="96"/>
                  </a:lnTo>
                  <a:lnTo>
                    <a:pt x="1404" y="84"/>
                  </a:lnTo>
                  <a:lnTo>
                    <a:pt x="1308" y="72"/>
                  </a:lnTo>
                  <a:lnTo>
                    <a:pt x="1236" y="60"/>
                  </a:lnTo>
                  <a:lnTo>
                    <a:pt x="1164" y="60"/>
                  </a:lnTo>
                  <a:lnTo>
                    <a:pt x="1092" y="48"/>
                  </a:lnTo>
                  <a:lnTo>
                    <a:pt x="996" y="48"/>
                  </a:lnTo>
                  <a:lnTo>
                    <a:pt x="960" y="48"/>
                  </a:lnTo>
                  <a:lnTo>
                    <a:pt x="924" y="48"/>
                  </a:lnTo>
                  <a:lnTo>
                    <a:pt x="888" y="60"/>
                  </a:lnTo>
                  <a:lnTo>
                    <a:pt x="840" y="60"/>
                  </a:lnTo>
                  <a:lnTo>
                    <a:pt x="792" y="60"/>
                  </a:lnTo>
                  <a:lnTo>
                    <a:pt x="756" y="36"/>
                  </a:lnTo>
                  <a:lnTo>
                    <a:pt x="708" y="24"/>
                  </a:lnTo>
                  <a:lnTo>
                    <a:pt x="624" y="12"/>
                  </a:lnTo>
                  <a:lnTo>
                    <a:pt x="552" y="12"/>
                  </a:lnTo>
                  <a:lnTo>
                    <a:pt x="480" y="12"/>
                  </a:lnTo>
                  <a:lnTo>
                    <a:pt x="432" y="0"/>
                  </a:lnTo>
                  <a:lnTo>
                    <a:pt x="396" y="0"/>
                  </a:lnTo>
                  <a:lnTo>
                    <a:pt x="360" y="12"/>
                  </a:lnTo>
                  <a:lnTo>
                    <a:pt x="324" y="12"/>
                  </a:lnTo>
                  <a:lnTo>
                    <a:pt x="288" y="24"/>
                  </a:lnTo>
                  <a:lnTo>
                    <a:pt x="252" y="24"/>
                  </a:lnTo>
                  <a:lnTo>
                    <a:pt x="216" y="36"/>
                  </a:lnTo>
                  <a:lnTo>
                    <a:pt x="180" y="60"/>
                  </a:lnTo>
                  <a:lnTo>
                    <a:pt x="144" y="84"/>
                  </a:lnTo>
                  <a:lnTo>
                    <a:pt x="108" y="120"/>
                  </a:lnTo>
                  <a:lnTo>
                    <a:pt x="72" y="168"/>
                  </a:lnTo>
                  <a:lnTo>
                    <a:pt x="36" y="204"/>
                  </a:lnTo>
                  <a:lnTo>
                    <a:pt x="12" y="240"/>
                  </a:lnTo>
                  <a:lnTo>
                    <a:pt x="0" y="276"/>
                  </a:lnTo>
                  <a:lnTo>
                    <a:pt x="0" y="312"/>
                  </a:lnTo>
                  <a:lnTo>
                    <a:pt x="0" y="348"/>
                  </a:lnTo>
                  <a:lnTo>
                    <a:pt x="0" y="384"/>
                  </a:lnTo>
                  <a:lnTo>
                    <a:pt x="36" y="396"/>
                  </a:lnTo>
                  <a:lnTo>
                    <a:pt x="72" y="408"/>
                  </a:lnTo>
                  <a:lnTo>
                    <a:pt x="108" y="420"/>
                  </a:lnTo>
                  <a:lnTo>
                    <a:pt x="144" y="432"/>
                  </a:lnTo>
                  <a:lnTo>
                    <a:pt x="180" y="420"/>
                  </a:lnTo>
                  <a:lnTo>
                    <a:pt x="192" y="396"/>
                  </a:lnTo>
                </a:path>
              </a:pathLst>
            </a:custGeom>
            <a:solidFill>
              <a:schemeClr val="accent1"/>
            </a:solidFill>
            <a:ln w="50800" cap="rnd">
              <a:solidFill>
                <a:schemeClr val="tx1"/>
              </a:solidFill>
              <a:round/>
              <a:headEnd/>
              <a:tailEnd/>
            </a:ln>
          </p:spPr>
          <p:txBody>
            <a:bodyPr/>
            <a:lstStyle/>
            <a:p>
              <a:endParaRPr lang="en-US"/>
            </a:p>
          </p:txBody>
        </p:sp>
        <p:sp>
          <p:nvSpPr>
            <p:cNvPr id="18441" name="Rectangle 5"/>
            <p:cNvSpPr>
              <a:spLocks noChangeArrowheads="1"/>
            </p:cNvSpPr>
            <p:nvPr/>
          </p:nvSpPr>
          <p:spPr bwMode="auto">
            <a:xfrm>
              <a:off x="3063" y="2691"/>
              <a:ext cx="1018" cy="317"/>
            </a:xfrm>
            <a:prstGeom prst="rect">
              <a:avLst/>
            </a:prstGeom>
            <a:noFill/>
            <a:ln w="12700">
              <a:noFill/>
              <a:miter lim="800000"/>
              <a:headEnd/>
              <a:tailEnd/>
            </a:ln>
          </p:spPr>
          <p:txBody>
            <a:bodyPr wrap="none" lIns="90488" tIns="44450" rIns="90488" bIns="44450">
              <a:spAutoFit/>
            </a:bodyPr>
            <a:lstStyle/>
            <a:p>
              <a:pPr eaLnBrk="0" hangingPunct="0"/>
              <a:r>
                <a:rPr lang="en-US" sz="3200" dirty="0"/>
                <a:t>Enzyme</a:t>
              </a:r>
            </a:p>
          </p:txBody>
        </p:sp>
      </p:grpSp>
      <p:sp>
        <p:nvSpPr>
          <p:cNvPr id="26638" name="Rectangle 14"/>
          <p:cNvSpPr>
            <a:spLocks noChangeArrowheads="1"/>
          </p:cNvSpPr>
          <p:nvPr/>
        </p:nvSpPr>
        <p:spPr bwMode="auto">
          <a:xfrm>
            <a:off x="1447800" y="3886200"/>
            <a:ext cx="1828800" cy="1066800"/>
          </a:xfrm>
          <a:prstGeom prst="rect">
            <a:avLst/>
          </a:prstGeom>
          <a:solidFill>
            <a:srgbClr val="FFFF00"/>
          </a:solidFill>
          <a:ln w="12700">
            <a:solidFill>
              <a:schemeClr val="tx1"/>
            </a:solidFill>
            <a:miter lim="800000"/>
            <a:headEnd/>
            <a:tailEnd/>
          </a:ln>
        </p:spPr>
        <p:txBody>
          <a:bodyPr wrap="none" anchor="ctr"/>
          <a:lstStyle/>
          <a:p>
            <a:pPr algn="ctr"/>
            <a:r>
              <a:rPr lang="en-US"/>
              <a:t>Substrate</a:t>
            </a:r>
          </a:p>
        </p:txBody>
      </p:sp>
      <p:sp>
        <p:nvSpPr>
          <p:cNvPr id="26640" name="AutoShape 16"/>
          <p:cNvSpPr>
            <a:spLocks noChangeArrowheads="1"/>
          </p:cNvSpPr>
          <p:nvPr/>
        </p:nvSpPr>
        <p:spPr bwMode="auto">
          <a:xfrm>
            <a:off x="3581400" y="3810000"/>
            <a:ext cx="1676400" cy="838200"/>
          </a:xfrm>
          <a:prstGeom prst="rightArrow">
            <a:avLst>
              <a:gd name="adj1" fmla="val 50000"/>
              <a:gd name="adj2" fmla="val 50000"/>
            </a:avLst>
          </a:prstGeom>
          <a:solidFill>
            <a:srgbClr val="00FFFF"/>
          </a:solidFill>
          <a:ln w="12700">
            <a:solidFill>
              <a:schemeClr val="tx1"/>
            </a:solidFill>
            <a:miter lim="800000"/>
            <a:headEnd/>
            <a:tailEnd/>
          </a:ln>
        </p:spPr>
        <p:txBody>
          <a:bodyPr wrap="none" anchor="ctr"/>
          <a:lstStyle/>
          <a:p>
            <a:pPr algn="ctr"/>
            <a:r>
              <a:rPr lang="en-US"/>
              <a:t>Joins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6638"/>
                                        </p:tgtEl>
                                        <p:attrNameLst>
                                          <p:attrName>style.visibility</p:attrName>
                                        </p:attrNameLst>
                                      </p:cBhvr>
                                      <p:to>
                                        <p:strVal val="visible"/>
                                      </p:to>
                                    </p:set>
                                    <p:anim calcmode="lin" valueType="num">
                                      <p:cBhvr additive="base">
                                        <p:cTn id="18" dur="500" fill="hold"/>
                                        <p:tgtEl>
                                          <p:spTgt spid="26638"/>
                                        </p:tgtEl>
                                        <p:attrNameLst>
                                          <p:attrName>ppt_x</p:attrName>
                                        </p:attrNameLst>
                                      </p:cBhvr>
                                      <p:tavLst>
                                        <p:tav tm="0">
                                          <p:val>
                                            <p:strVal val="0-#ppt_w/2"/>
                                          </p:val>
                                        </p:tav>
                                        <p:tav tm="100000">
                                          <p:val>
                                            <p:strVal val="#ppt_x"/>
                                          </p:val>
                                        </p:tav>
                                      </p:tavLst>
                                    </p:anim>
                                    <p:anim calcmode="lin" valueType="num">
                                      <p:cBhvr additive="base">
                                        <p:cTn id="19" dur="500" fill="hold"/>
                                        <p:tgtEl>
                                          <p:spTgt spid="2663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6640"/>
                                        </p:tgtEl>
                                        <p:attrNameLst>
                                          <p:attrName>style.visibility</p:attrName>
                                        </p:attrNameLst>
                                      </p:cBhvr>
                                      <p:to>
                                        <p:strVal val="visible"/>
                                      </p:to>
                                    </p:set>
                                    <p:anim calcmode="lin" valueType="num">
                                      <p:cBhvr additive="base">
                                        <p:cTn id="24" dur="500" fill="hold"/>
                                        <p:tgtEl>
                                          <p:spTgt spid="26640"/>
                                        </p:tgtEl>
                                        <p:attrNameLst>
                                          <p:attrName>ppt_x</p:attrName>
                                        </p:attrNameLst>
                                      </p:cBhvr>
                                      <p:tavLst>
                                        <p:tav tm="0">
                                          <p:val>
                                            <p:strVal val="0-#ppt_w/2"/>
                                          </p:val>
                                        </p:tav>
                                        <p:tav tm="100000">
                                          <p:val>
                                            <p:strVal val="#ppt_x"/>
                                          </p:val>
                                        </p:tav>
                                      </p:tavLst>
                                    </p:anim>
                                    <p:anim calcmode="lin" valueType="num">
                                      <p:cBhvr additive="base">
                                        <p:cTn id="25" dur="500" fill="hold"/>
                                        <p:tgtEl>
                                          <p:spTgt spid="266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P spid="26638" grpId="0" animBg="1" autoUpdateAnimBg="0"/>
      <p:bldP spid="26640"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pPr eaLnBrk="1" fontAlgn="auto" hangingPunct="1">
              <a:spcAft>
                <a:spcPts val="0"/>
              </a:spcAft>
              <a:defRPr/>
            </a:pPr>
            <a:r>
              <a:rPr lang="en-US" sz="4800" b="1" smtClean="0">
                <a:solidFill>
                  <a:schemeClr val="tx1"/>
                </a:solidFill>
                <a:effectLst>
                  <a:outerShdw blurRad="38100" dist="38100" dir="2700000" algn="tl">
                    <a:srgbClr val="C0C0C0"/>
                  </a:outerShdw>
                </a:effectLst>
                <a:latin typeface="Comic Sans MS" pitchFamily="66" charset="0"/>
              </a:rPr>
              <a:t>How do enzymes Work?</a:t>
            </a:r>
          </a:p>
        </p:txBody>
      </p:sp>
      <p:sp>
        <p:nvSpPr>
          <p:cNvPr id="45059" name="Rectangle 3"/>
          <p:cNvSpPr>
            <a:spLocks noGrp="1" noChangeArrowheads="1"/>
          </p:cNvSpPr>
          <p:nvPr>
            <p:ph type="body" sz="half" idx="1"/>
          </p:nvPr>
        </p:nvSpPr>
        <p:spPr>
          <a:xfrm>
            <a:off x="304800" y="1143000"/>
            <a:ext cx="3886200" cy="5029200"/>
          </a:xfrm>
        </p:spPr>
        <p:txBody>
          <a:bodyPr>
            <a:normAutofit/>
          </a:bodyPr>
          <a:lstStyle/>
          <a:p>
            <a:pPr marL="274320" indent="-274320" eaLnBrk="1" fontAlgn="auto" hangingPunct="1">
              <a:spcBef>
                <a:spcPts val="580"/>
              </a:spcBef>
              <a:spcAft>
                <a:spcPts val="0"/>
              </a:spcAft>
              <a:buFontTx/>
              <a:buNone/>
              <a:defRPr/>
            </a:pPr>
            <a:r>
              <a:rPr lang="en-US" sz="4000" b="1" dirty="0" smtClean="0">
                <a:latin typeface="Arial" pitchFamily="34" charset="0"/>
                <a:cs typeface="Arial" pitchFamily="34" charset="0"/>
              </a:rPr>
              <a:t>Enzymes work by </a:t>
            </a:r>
            <a:r>
              <a:rPr lang="en-US" sz="4000" b="1" dirty="0" smtClean="0">
                <a:solidFill>
                  <a:srgbClr val="CC9900"/>
                </a:solidFill>
                <a:effectLst>
                  <a:outerShdw blurRad="38100" dist="38100" dir="2700000" algn="tl">
                    <a:srgbClr val="C0C0C0"/>
                  </a:outerShdw>
                </a:effectLst>
                <a:latin typeface="Arial" pitchFamily="34" charset="0"/>
                <a:cs typeface="Arial" pitchFamily="34" charset="0"/>
              </a:rPr>
              <a:t>weakening bonds</a:t>
            </a:r>
            <a:r>
              <a:rPr lang="en-US" sz="4000" b="1" dirty="0" smtClean="0">
                <a:effectLst>
                  <a:outerShdw blurRad="38100" dist="38100" dir="2700000" algn="tl">
                    <a:srgbClr val="C0C0C0"/>
                  </a:outerShdw>
                </a:effectLst>
                <a:latin typeface="Arial" pitchFamily="34" charset="0"/>
                <a:cs typeface="Arial" pitchFamily="34" charset="0"/>
              </a:rPr>
              <a:t> which </a:t>
            </a:r>
            <a:r>
              <a:rPr lang="en-US" sz="4000" b="1" dirty="0" smtClean="0">
                <a:solidFill>
                  <a:srgbClr val="CC9900"/>
                </a:solidFill>
                <a:effectLst>
                  <a:outerShdw blurRad="38100" dist="38100" dir="2700000" algn="tl">
                    <a:srgbClr val="C0C0C0"/>
                  </a:outerShdw>
                </a:effectLst>
                <a:latin typeface="Arial" pitchFamily="34" charset="0"/>
                <a:cs typeface="Arial" pitchFamily="34" charset="0"/>
              </a:rPr>
              <a:t>lowers activation energy.</a:t>
            </a:r>
            <a:endParaRPr lang="en-US" sz="4000" dirty="0" smtClean="0">
              <a:solidFill>
                <a:srgbClr val="CC9900"/>
              </a:solidFill>
              <a:effectLst>
                <a:outerShdw blurRad="38100" dist="38100" dir="2700000" algn="tl">
                  <a:srgbClr val="C0C0C0"/>
                </a:outerShdw>
              </a:effectLst>
              <a:latin typeface="Arial" pitchFamily="34" charset="0"/>
              <a:cs typeface="Arial" pitchFamily="34" charset="0"/>
            </a:endParaRPr>
          </a:p>
        </p:txBody>
      </p:sp>
      <p:pic>
        <p:nvPicPr>
          <p:cNvPr id="20484" name="Picture 8" descr="ecb3x13Ea[1]"/>
          <p:cNvPicPr>
            <a:picLocks noGrp="1" noChangeAspect="1" noChangeArrowheads="1"/>
          </p:cNvPicPr>
          <p:nvPr>
            <p:ph type="clipArt" sz="half" idx="2"/>
          </p:nvPr>
        </p:nvPicPr>
        <p:blipFill>
          <a:blip r:embed="rId3"/>
          <a:srcRect/>
          <a:stretch>
            <a:fillRect/>
          </a:stretch>
        </p:blipFill>
        <p:spPr>
          <a:xfrm>
            <a:off x="4114800" y="838200"/>
            <a:ext cx="3962400" cy="5181600"/>
          </a:xfr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ctr"/>
            <a:r>
              <a:rPr lang="en-US" dirty="0" smtClean="0"/>
              <a:t>ACTIVATION ENERGY</a:t>
            </a:r>
          </a:p>
        </p:txBody>
      </p:sp>
      <p:sp>
        <p:nvSpPr>
          <p:cNvPr id="21507" name="Content Placeholder 2"/>
          <p:cNvSpPr>
            <a:spLocks noGrp="1"/>
          </p:cNvSpPr>
          <p:nvPr>
            <p:ph sz="quarter" idx="1"/>
          </p:nvPr>
        </p:nvSpPr>
        <p:spPr/>
        <p:txBody>
          <a:bodyPr>
            <a:normAutofit lnSpcReduction="10000"/>
          </a:bodyPr>
          <a:lstStyle/>
          <a:p>
            <a:pPr algn="just"/>
            <a:r>
              <a:rPr lang="en-US" dirty="0" smtClean="0"/>
              <a:t>The </a:t>
            </a:r>
            <a:r>
              <a:rPr lang="en-US" b="1" dirty="0" smtClean="0"/>
              <a:t>activation energy</a:t>
            </a:r>
            <a:r>
              <a:rPr lang="en-US" dirty="0" smtClean="0"/>
              <a:t> is the </a:t>
            </a:r>
            <a:r>
              <a:rPr lang="en-US" b="1" dirty="0" smtClean="0"/>
              <a:t>energy</a:t>
            </a:r>
            <a:r>
              <a:rPr lang="en-US" dirty="0" smtClean="0"/>
              <a:t> required to start a reaction. </a:t>
            </a:r>
            <a:r>
              <a:rPr lang="en-US" b="1" dirty="0" smtClean="0"/>
              <a:t>Enzymes</a:t>
            </a:r>
            <a:r>
              <a:rPr lang="en-US" dirty="0" smtClean="0"/>
              <a:t> are proteins that bind to a molecule, or substrate, to modify it and lower the </a:t>
            </a:r>
            <a:r>
              <a:rPr lang="en-US" b="1" dirty="0" smtClean="0"/>
              <a:t>energy</a:t>
            </a:r>
            <a:r>
              <a:rPr lang="en-US" dirty="0" smtClean="0"/>
              <a:t> required to make it react. </a:t>
            </a:r>
          </a:p>
          <a:p>
            <a:pPr algn="just"/>
            <a:r>
              <a:rPr lang="en-US" b="1" dirty="0" smtClean="0"/>
              <a:t>Enzymes lower</a:t>
            </a:r>
            <a:r>
              <a:rPr lang="en-US" dirty="0" smtClean="0"/>
              <a:t> the </a:t>
            </a:r>
            <a:r>
              <a:rPr lang="en-US" b="1" dirty="0" smtClean="0"/>
              <a:t>activation energy of a reaction</a:t>
            </a:r>
            <a:r>
              <a:rPr lang="en-US" dirty="0" smtClean="0"/>
              <a:t> by binding one of the reactants, called a substrate, and holding it in a way that </a:t>
            </a:r>
            <a:r>
              <a:rPr lang="en-US" b="1" dirty="0" smtClean="0"/>
              <a:t>lowers</a:t>
            </a:r>
            <a:r>
              <a:rPr lang="en-US" dirty="0" smtClean="0"/>
              <a:t> the </a:t>
            </a:r>
            <a:r>
              <a:rPr lang="en-US" b="1" dirty="0" smtClean="0"/>
              <a:t>activation  energy</a:t>
            </a:r>
            <a:r>
              <a:rPr lang="en-US" dirty="0" smtClean="0"/>
              <a:t>. Likewise, an </a:t>
            </a:r>
            <a:r>
              <a:rPr lang="en-US" b="1" dirty="0" smtClean="0"/>
              <a:t>enzyme</a:t>
            </a:r>
            <a:r>
              <a:rPr lang="en-US" dirty="0" smtClean="0"/>
              <a:t> holds its substrate in such a way that the </a:t>
            </a:r>
            <a:r>
              <a:rPr lang="en-US" b="1" dirty="0" smtClean="0"/>
              <a:t>reaction </a:t>
            </a:r>
            <a:r>
              <a:rPr lang="en-US" dirty="0" smtClean="0"/>
              <a:t>is much more likely to occur.</a:t>
            </a:r>
            <a:br>
              <a:rPr lang="en-US" dirty="0" smtClean="0"/>
            </a:br>
            <a:endParaRPr lang="en-US" dirty="0" smtClean="0"/>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Activation Energy</a:t>
            </a:r>
          </a:p>
        </p:txBody>
      </p:sp>
      <p:sp>
        <p:nvSpPr>
          <p:cNvPr id="22531" name="Rectangle 3"/>
          <p:cNvSpPr>
            <a:spLocks noGrp="1" noChangeArrowheads="1"/>
          </p:cNvSpPr>
          <p:nvPr>
            <p:ph type="body" sz="half" idx="2"/>
          </p:nvPr>
        </p:nvSpPr>
        <p:spPr>
          <a:xfrm>
            <a:off x="4876800" y="1371600"/>
            <a:ext cx="3733800" cy="4495800"/>
          </a:xfrm>
        </p:spPr>
        <p:txBody>
          <a:bodyPr/>
          <a:lstStyle/>
          <a:p>
            <a:pPr eaLnBrk="1" hangingPunct="1">
              <a:buFontTx/>
              <a:buNone/>
            </a:pPr>
            <a:r>
              <a:rPr lang="en-US" sz="2800" dirty="0" smtClean="0"/>
              <a:t> 	Enzymes work by lowering the activation energy needed to start a chemical reaction.</a:t>
            </a:r>
          </a:p>
        </p:txBody>
      </p:sp>
      <p:pic>
        <p:nvPicPr>
          <p:cNvPr id="22532" name="Picture 7" descr="750px-Activation_energy.tiff                                   00364514Macintosh HD                   C232EE04:"/>
          <p:cNvPicPr>
            <a:picLocks noChangeAspect="1" noChangeArrowheads="1"/>
          </p:cNvPicPr>
          <p:nvPr/>
        </p:nvPicPr>
        <p:blipFill>
          <a:blip r:embed="rId2"/>
          <a:srcRect/>
          <a:stretch>
            <a:fillRect/>
          </a:stretch>
        </p:blipFill>
        <p:spPr bwMode="auto">
          <a:xfrm>
            <a:off x="228600" y="1981200"/>
            <a:ext cx="4724400" cy="3429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ctr" eaLnBrk="1" fontAlgn="auto" hangingPunct="1">
              <a:spcAft>
                <a:spcPts val="0"/>
              </a:spcAft>
              <a:defRPr/>
            </a:pPr>
            <a:r>
              <a:rPr lang="en-US" sz="5400" b="1" smtClean="0">
                <a:solidFill>
                  <a:schemeClr val="tx1"/>
                </a:solidFill>
                <a:effectLst>
                  <a:outerShdw blurRad="38100" dist="38100" dir="2700000" algn="tl">
                    <a:srgbClr val="FFFFFF"/>
                  </a:outerShdw>
                </a:effectLst>
                <a:latin typeface="Comic Sans MS" pitchFamily="66" charset="0"/>
              </a:rPr>
              <a:t>Enzymes</a:t>
            </a:r>
          </a:p>
        </p:txBody>
      </p:sp>
      <p:grpSp>
        <p:nvGrpSpPr>
          <p:cNvPr id="2" name="Group 4"/>
          <p:cNvGrpSpPr>
            <a:grpSpLocks/>
          </p:cNvGrpSpPr>
          <p:nvPr/>
        </p:nvGrpSpPr>
        <p:grpSpPr bwMode="auto">
          <a:xfrm>
            <a:off x="519113" y="2590800"/>
            <a:ext cx="7319963" cy="3716338"/>
            <a:chOff x="327" y="1632"/>
            <a:chExt cx="4611" cy="2341"/>
          </a:xfrm>
        </p:grpSpPr>
        <p:sp>
          <p:nvSpPr>
            <p:cNvPr id="23566" name="Line 5"/>
            <p:cNvSpPr>
              <a:spLocks noChangeShapeType="1"/>
            </p:cNvSpPr>
            <p:nvPr/>
          </p:nvSpPr>
          <p:spPr bwMode="auto">
            <a:xfrm>
              <a:off x="1296" y="1632"/>
              <a:ext cx="0" cy="1920"/>
            </a:xfrm>
            <a:prstGeom prst="line">
              <a:avLst/>
            </a:prstGeom>
            <a:noFill/>
            <a:ln w="50800">
              <a:solidFill>
                <a:schemeClr val="tx1"/>
              </a:solidFill>
              <a:round/>
              <a:headEnd/>
              <a:tailEnd/>
            </a:ln>
          </p:spPr>
          <p:txBody>
            <a:bodyPr wrap="none" anchor="ctr"/>
            <a:lstStyle/>
            <a:p>
              <a:endParaRPr lang="en-US"/>
            </a:p>
          </p:txBody>
        </p:sp>
        <p:sp>
          <p:nvSpPr>
            <p:cNvPr id="23567" name="Line 6"/>
            <p:cNvSpPr>
              <a:spLocks noChangeShapeType="1"/>
            </p:cNvSpPr>
            <p:nvPr/>
          </p:nvSpPr>
          <p:spPr bwMode="auto">
            <a:xfrm>
              <a:off x="1296" y="3552"/>
              <a:ext cx="3200" cy="0"/>
            </a:xfrm>
            <a:prstGeom prst="line">
              <a:avLst/>
            </a:prstGeom>
            <a:noFill/>
            <a:ln w="50800">
              <a:solidFill>
                <a:schemeClr val="tx1"/>
              </a:solidFill>
              <a:round/>
              <a:headEnd/>
              <a:tailEnd/>
            </a:ln>
          </p:spPr>
          <p:txBody>
            <a:bodyPr wrap="none" anchor="ctr"/>
            <a:lstStyle/>
            <a:p>
              <a:endParaRPr lang="en-US"/>
            </a:p>
          </p:txBody>
        </p:sp>
        <p:sp>
          <p:nvSpPr>
            <p:cNvPr id="23568" name="Rectangle 7"/>
            <p:cNvSpPr>
              <a:spLocks noChangeArrowheads="1"/>
            </p:cNvSpPr>
            <p:nvPr/>
          </p:nvSpPr>
          <p:spPr bwMode="auto">
            <a:xfrm>
              <a:off x="327" y="2103"/>
              <a:ext cx="765" cy="516"/>
            </a:xfrm>
            <a:prstGeom prst="rect">
              <a:avLst/>
            </a:prstGeom>
            <a:noFill/>
            <a:ln w="12700">
              <a:noFill/>
              <a:miter lim="800000"/>
              <a:headEnd/>
              <a:tailEnd/>
            </a:ln>
          </p:spPr>
          <p:txBody>
            <a:bodyPr wrap="none" lIns="90488" tIns="44450" rIns="90488" bIns="44450">
              <a:spAutoFit/>
            </a:bodyPr>
            <a:lstStyle/>
            <a:p>
              <a:pPr eaLnBrk="0" hangingPunct="0"/>
              <a:r>
                <a:rPr lang="en-US" sz="2400" b="1"/>
                <a:t>Free</a:t>
              </a:r>
            </a:p>
            <a:p>
              <a:pPr eaLnBrk="0" hangingPunct="0"/>
              <a:r>
                <a:rPr lang="en-US" sz="2400" b="1"/>
                <a:t>Energy</a:t>
              </a:r>
            </a:p>
          </p:txBody>
        </p:sp>
        <p:sp>
          <p:nvSpPr>
            <p:cNvPr id="23569" name="Rectangle 8"/>
            <p:cNvSpPr>
              <a:spLocks noChangeArrowheads="1"/>
            </p:cNvSpPr>
            <p:nvPr/>
          </p:nvSpPr>
          <p:spPr bwMode="auto">
            <a:xfrm>
              <a:off x="1479" y="3687"/>
              <a:ext cx="2322" cy="286"/>
            </a:xfrm>
            <a:prstGeom prst="rect">
              <a:avLst/>
            </a:prstGeom>
            <a:noFill/>
            <a:ln w="12700">
              <a:noFill/>
              <a:miter lim="800000"/>
              <a:headEnd/>
              <a:tailEnd/>
            </a:ln>
          </p:spPr>
          <p:txBody>
            <a:bodyPr wrap="none" lIns="90488" tIns="44450" rIns="90488" bIns="44450">
              <a:spAutoFit/>
            </a:bodyPr>
            <a:lstStyle/>
            <a:p>
              <a:pPr eaLnBrk="0" hangingPunct="0"/>
              <a:r>
                <a:rPr lang="en-US" sz="2400" b="1"/>
                <a:t>Progress of the reaction</a:t>
              </a:r>
            </a:p>
          </p:txBody>
        </p:sp>
        <p:sp>
          <p:nvSpPr>
            <p:cNvPr id="23570" name="Line 9"/>
            <p:cNvSpPr>
              <a:spLocks noChangeShapeType="1"/>
            </p:cNvSpPr>
            <p:nvPr/>
          </p:nvSpPr>
          <p:spPr bwMode="auto">
            <a:xfrm>
              <a:off x="4208" y="3840"/>
              <a:ext cx="352" cy="0"/>
            </a:xfrm>
            <a:prstGeom prst="line">
              <a:avLst/>
            </a:prstGeom>
            <a:noFill/>
            <a:ln w="50800">
              <a:solidFill>
                <a:schemeClr val="accent1"/>
              </a:solidFill>
              <a:round/>
              <a:headEnd/>
              <a:tailEnd type="triangle" w="med" len="med"/>
            </a:ln>
          </p:spPr>
          <p:txBody>
            <a:bodyPr wrap="none" anchor="ctr"/>
            <a:lstStyle/>
            <a:p>
              <a:endParaRPr lang="en-US"/>
            </a:p>
          </p:txBody>
        </p:sp>
        <p:sp>
          <p:nvSpPr>
            <p:cNvPr id="23571" name="Line 10"/>
            <p:cNvSpPr>
              <a:spLocks noChangeShapeType="1"/>
            </p:cNvSpPr>
            <p:nvPr/>
          </p:nvSpPr>
          <p:spPr bwMode="auto">
            <a:xfrm>
              <a:off x="1312" y="2544"/>
              <a:ext cx="3136" cy="0"/>
            </a:xfrm>
            <a:prstGeom prst="line">
              <a:avLst/>
            </a:prstGeom>
            <a:noFill/>
            <a:ln w="50800">
              <a:solidFill>
                <a:schemeClr val="tx1"/>
              </a:solidFill>
              <a:round/>
              <a:headEnd/>
              <a:tailEnd/>
            </a:ln>
          </p:spPr>
          <p:txBody>
            <a:bodyPr wrap="none" anchor="ctr"/>
            <a:lstStyle/>
            <a:p>
              <a:endParaRPr lang="en-US"/>
            </a:p>
          </p:txBody>
        </p:sp>
        <p:sp>
          <p:nvSpPr>
            <p:cNvPr id="23572" name="Line 11"/>
            <p:cNvSpPr>
              <a:spLocks noChangeShapeType="1"/>
            </p:cNvSpPr>
            <p:nvPr/>
          </p:nvSpPr>
          <p:spPr bwMode="auto">
            <a:xfrm>
              <a:off x="1312" y="2064"/>
              <a:ext cx="3136" cy="0"/>
            </a:xfrm>
            <a:prstGeom prst="line">
              <a:avLst/>
            </a:prstGeom>
            <a:noFill/>
            <a:ln w="50800">
              <a:solidFill>
                <a:schemeClr val="tx1"/>
              </a:solidFill>
              <a:prstDash val="dash"/>
              <a:round/>
              <a:headEnd/>
              <a:tailEnd/>
            </a:ln>
          </p:spPr>
          <p:txBody>
            <a:bodyPr wrap="none" anchor="ctr"/>
            <a:lstStyle/>
            <a:p>
              <a:endParaRPr lang="en-US"/>
            </a:p>
          </p:txBody>
        </p:sp>
        <p:sp>
          <p:nvSpPr>
            <p:cNvPr id="23573" name="Rectangle 12"/>
            <p:cNvSpPr>
              <a:spLocks noChangeArrowheads="1"/>
            </p:cNvSpPr>
            <p:nvPr/>
          </p:nvSpPr>
          <p:spPr bwMode="auto">
            <a:xfrm>
              <a:off x="1287" y="2578"/>
              <a:ext cx="802" cy="229"/>
            </a:xfrm>
            <a:prstGeom prst="rect">
              <a:avLst/>
            </a:prstGeom>
            <a:noFill/>
            <a:ln w="12700">
              <a:noFill/>
              <a:miter lim="800000"/>
              <a:headEnd/>
              <a:tailEnd/>
            </a:ln>
          </p:spPr>
          <p:txBody>
            <a:bodyPr wrap="none" lIns="90488" tIns="44450" rIns="90488" bIns="44450">
              <a:spAutoFit/>
            </a:bodyPr>
            <a:lstStyle/>
            <a:p>
              <a:pPr eaLnBrk="0" hangingPunct="0"/>
              <a:r>
                <a:rPr lang="en-US" sz="1800" b="1"/>
                <a:t>Reactants</a:t>
              </a:r>
            </a:p>
          </p:txBody>
        </p:sp>
        <p:sp>
          <p:nvSpPr>
            <p:cNvPr id="23574" name="Rectangle 13"/>
            <p:cNvSpPr>
              <a:spLocks noChangeArrowheads="1"/>
            </p:cNvSpPr>
            <p:nvPr/>
          </p:nvSpPr>
          <p:spPr bwMode="auto">
            <a:xfrm>
              <a:off x="3399" y="3298"/>
              <a:ext cx="738" cy="229"/>
            </a:xfrm>
            <a:prstGeom prst="rect">
              <a:avLst/>
            </a:prstGeom>
            <a:noFill/>
            <a:ln w="12700">
              <a:noFill/>
              <a:miter lim="800000"/>
              <a:headEnd/>
              <a:tailEnd/>
            </a:ln>
          </p:spPr>
          <p:txBody>
            <a:bodyPr wrap="none" lIns="90488" tIns="44450" rIns="90488" bIns="44450">
              <a:spAutoFit/>
            </a:bodyPr>
            <a:lstStyle/>
            <a:p>
              <a:pPr eaLnBrk="0" hangingPunct="0"/>
              <a:r>
                <a:rPr lang="en-US" sz="1800" b="1"/>
                <a:t>Products</a:t>
              </a:r>
            </a:p>
          </p:txBody>
        </p:sp>
        <p:sp>
          <p:nvSpPr>
            <p:cNvPr id="40974" name="Rectangle 14"/>
            <p:cNvSpPr>
              <a:spLocks noChangeArrowheads="1"/>
            </p:cNvSpPr>
            <p:nvPr/>
          </p:nvSpPr>
          <p:spPr bwMode="auto">
            <a:xfrm>
              <a:off x="3120" y="2194"/>
              <a:ext cx="1818" cy="229"/>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1800" b="1" dirty="0">
                  <a:solidFill>
                    <a:srgbClr val="DC0081"/>
                  </a:solidFill>
                  <a:effectLst>
                    <a:outerShdw blurRad="38100" dist="38100" dir="2700000" algn="tl">
                      <a:srgbClr val="000000"/>
                    </a:outerShdw>
                  </a:effectLst>
                </a:rPr>
                <a:t>Free energy of activation</a:t>
              </a:r>
              <a:endParaRPr lang="en-US" sz="1800" b="1" dirty="0"/>
            </a:p>
          </p:txBody>
        </p:sp>
        <p:sp>
          <p:nvSpPr>
            <p:cNvPr id="23576" name="AutoShape 15"/>
            <p:cNvSpPr>
              <a:spLocks/>
            </p:cNvSpPr>
            <p:nvPr/>
          </p:nvSpPr>
          <p:spPr bwMode="auto">
            <a:xfrm>
              <a:off x="2880" y="2064"/>
              <a:ext cx="144" cy="480"/>
            </a:xfrm>
            <a:prstGeom prst="rightBrace">
              <a:avLst>
                <a:gd name="adj1" fmla="val 27778"/>
                <a:gd name="adj2" fmla="val 50000"/>
              </a:avLst>
            </a:prstGeom>
            <a:noFill/>
            <a:ln w="38100">
              <a:solidFill>
                <a:schemeClr val="tx1"/>
              </a:solidFill>
              <a:round/>
              <a:headEnd/>
              <a:tailEnd/>
            </a:ln>
          </p:spPr>
          <p:txBody>
            <a:bodyPr wrap="none" anchor="ctr"/>
            <a:lstStyle/>
            <a:p>
              <a:endParaRPr lang="en-US"/>
            </a:p>
          </p:txBody>
        </p:sp>
      </p:grpSp>
      <p:grpSp>
        <p:nvGrpSpPr>
          <p:cNvPr id="3" name="Group 16"/>
          <p:cNvGrpSpPr>
            <a:grpSpLocks/>
          </p:cNvGrpSpPr>
          <p:nvPr/>
        </p:nvGrpSpPr>
        <p:grpSpPr bwMode="auto">
          <a:xfrm>
            <a:off x="4038600" y="1676400"/>
            <a:ext cx="3911600" cy="1092200"/>
            <a:chOff x="2848" y="1072"/>
            <a:chExt cx="2464" cy="688"/>
          </a:xfrm>
        </p:grpSpPr>
        <p:sp>
          <p:nvSpPr>
            <p:cNvPr id="23560" name="Rectangle 17"/>
            <p:cNvSpPr>
              <a:spLocks noChangeArrowheads="1"/>
            </p:cNvSpPr>
            <p:nvPr/>
          </p:nvSpPr>
          <p:spPr bwMode="auto">
            <a:xfrm>
              <a:off x="3446" y="1142"/>
              <a:ext cx="1609" cy="288"/>
            </a:xfrm>
            <a:prstGeom prst="rect">
              <a:avLst/>
            </a:prstGeom>
            <a:noFill/>
            <a:ln w="12700">
              <a:noFill/>
              <a:miter lim="800000"/>
              <a:headEnd/>
              <a:tailEnd/>
            </a:ln>
          </p:spPr>
          <p:txBody>
            <a:bodyPr wrap="none" anchor="ctr"/>
            <a:lstStyle/>
            <a:p>
              <a:endParaRPr lang="en-US"/>
            </a:p>
          </p:txBody>
        </p:sp>
        <p:sp>
          <p:nvSpPr>
            <p:cNvPr id="23561" name="Rectangle 18"/>
            <p:cNvSpPr>
              <a:spLocks noChangeArrowheads="1"/>
            </p:cNvSpPr>
            <p:nvPr/>
          </p:nvSpPr>
          <p:spPr bwMode="auto">
            <a:xfrm>
              <a:off x="2848" y="1072"/>
              <a:ext cx="2464" cy="68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3562" name="Line 19"/>
            <p:cNvSpPr>
              <a:spLocks noChangeShapeType="1"/>
            </p:cNvSpPr>
            <p:nvPr/>
          </p:nvSpPr>
          <p:spPr bwMode="auto">
            <a:xfrm>
              <a:off x="2992" y="1248"/>
              <a:ext cx="304" cy="0"/>
            </a:xfrm>
            <a:prstGeom prst="line">
              <a:avLst/>
            </a:prstGeom>
            <a:noFill/>
            <a:ln w="50800">
              <a:solidFill>
                <a:srgbClr val="000099"/>
              </a:solidFill>
              <a:round/>
              <a:headEnd/>
              <a:tailEnd/>
            </a:ln>
          </p:spPr>
          <p:txBody>
            <a:bodyPr wrap="none" anchor="ctr"/>
            <a:lstStyle/>
            <a:p>
              <a:endParaRPr lang="en-US"/>
            </a:p>
          </p:txBody>
        </p:sp>
        <p:sp>
          <p:nvSpPr>
            <p:cNvPr id="23563" name="Rectangle 20"/>
            <p:cNvSpPr>
              <a:spLocks noChangeArrowheads="1"/>
            </p:cNvSpPr>
            <p:nvPr/>
          </p:nvSpPr>
          <p:spPr bwMode="auto">
            <a:xfrm>
              <a:off x="3351" y="1095"/>
              <a:ext cx="1629" cy="286"/>
            </a:xfrm>
            <a:prstGeom prst="rect">
              <a:avLst/>
            </a:prstGeom>
            <a:noFill/>
            <a:ln w="12700">
              <a:noFill/>
              <a:miter lim="800000"/>
              <a:headEnd/>
              <a:tailEnd/>
            </a:ln>
          </p:spPr>
          <p:txBody>
            <a:bodyPr wrap="none" lIns="90488" tIns="44450" rIns="90488" bIns="44450">
              <a:spAutoFit/>
            </a:bodyPr>
            <a:lstStyle/>
            <a:p>
              <a:pPr eaLnBrk="0" hangingPunct="0"/>
              <a:r>
                <a:rPr lang="en-US" sz="2400" b="1"/>
                <a:t>Without Enzyme</a:t>
              </a:r>
            </a:p>
          </p:txBody>
        </p:sp>
        <p:sp>
          <p:nvSpPr>
            <p:cNvPr id="23564" name="Line 21"/>
            <p:cNvSpPr>
              <a:spLocks noChangeShapeType="1"/>
            </p:cNvSpPr>
            <p:nvPr/>
          </p:nvSpPr>
          <p:spPr bwMode="auto">
            <a:xfrm>
              <a:off x="2992" y="1536"/>
              <a:ext cx="304" cy="0"/>
            </a:xfrm>
            <a:prstGeom prst="line">
              <a:avLst/>
            </a:prstGeom>
            <a:noFill/>
            <a:ln w="50800">
              <a:solidFill>
                <a:schemeClr val="hlink"/>
              </a:solidFill>
              <a:round/>
              <a:headEnd/>
              <a:tailEnd/>
            </a:ln>
          </p:spPr>
          <p:txBody>
            <a:bodyPr wrap="none" anchor="ctr"/>
            <a:lstStyle/>
            <a:p>
              <a:endParaRPr lang="en-US"/>
            </a:p>
          </p:txBody>
        </p:sp>
        <p:sp>
          <p:nvSpPr>
            <p:cNvPr id="23565" name="Rectangle 22"/>
            <p:cNvSpPr>
              <a:spLocks noChangeArrowheads="1"/>
            </p:cNvSpPr>
            <p:nvPr/>
          </p:nvSpPr>
          <p:spPr bwMode="auto">
            <a:xfrm>
              <a:off x="3351" y="1383"/>
              <a:ext cx="1338" cy="286"/>
            </a:xfrm>
            <a:prstGeom prst="rect">
              <a:avLst/>
            </a:prstGeom>
            <a:noFill/>
            <a:ln w="12700">
              <a:noFill/>
              <a:miter lim="800000"/>
              <a:headEnd/>
              <a:tailEnd/>
            </a:ln>
          </p:spPr>
          <p:txBody>
            <a:bodyPr wrap="none" lIns="90488" tIns="44450" rIns="90488" bIns="44450">
              <a:spAutoFit/>
            </a:bodyPr>
            <a:lstStyle/>
            <a:p>
              <a:pPr eaLnBrk="0" hangingPunct="0"/>
              <a:r>
                <a:rPr lang="en-US" sz="2400" b="1" dirty="0"/>
                <a:t>With Enzyme</a:t>
              </a:r>
            </a:p>
          </p:txBody>
        </p:sp>
      </p:grpSp>
      <p:sp>
        <p:nvSpPr>
          <p:cNvPr id="40984" name="Freeform 24"/>
          <p:cNvSpPr>
            <a:spLocks/>
          </p:cNvSpPr>
          <p:nvPr/>
        </p:nvSpPr>
        <p:spPr bwMode="auto">
          <a:xfrm>
            <a:off x="2057400" y="2362200"/>
            <a:ext cx="3429000" cy="3276600"/>
          </a:xfrm>
          <a:custGeom>
            <a:avLst/>
            <a:gdLst>
              <a:gd name="T0" fmla="*/ 0 w 2112"/>
              <a:gd name="T1" fmla="*/ 2147483647 h 2128"/>
              <a:gd name="T2" fmla="*/ 2147483647 w 2112"/>
              <a:gd name="T3" fmla="*/ 2147483647 h 2128"/>
              <a:gd name="T4" fmla="*/ 2147483647 w 2112"/>
              <a:gd name="T5" fmla="*/ 2147483647 h 2128"/>
              <a:gd name="T6" fmla="*/ 0 60000 65536"/>
              <a:gd name="T7" fmla="*/ 0 60000 65536"/>
              <a:gd name="T8" fmla="*/ 0 60000 65536"/>
              <a:gd name="T9" fmla="*/ 0 w 2112"/>
              <a:gd name="T10" fmla="*/ 0 h 2128"/>
              <a:gd name="T11" fmla="*/ 2112 w 2112"/>
              <a:gd name="T12" fmla="*/ 2128 h 2128"/>
            </a:gdLst>
            <a:ahLst/>
            <a:cxnLst>
              <a:cxn ang="T6">
                <a:pos x="T0" y="T1"/>
              </a:cxn>
              <a:cxn ang="T7">
                <a:pos x="T2" y="T3"/>
              </a:cxn>
              <a:cxn ang="T8">
                <a:pos x="T4" y="T5"/>
              </a:cxn>
            </a:cxnLst>
            <a:rect l="T9" t="T10" r="T11" b="T12"/>
            <a:pathLst>
              <a:path w="2112" h="2128">
                <a:moveTo>
                  <a:pt x="0" y="1168"/>
                </a:moveTo>
                <a:cubicBezTo>
                  <a:pt x="184" y="584"/>
                  <a:pt x="368" y="0"/>
                  <a:pt x="720" y="160"/>
                </a:cubicBezTo>
                <a:cubicBezTo>
                  <a:pt x="1072" y="320"/>
                  <a:pt x="1880" y="1800"/>
                  <a:pt x="2112" y="2128"/>
                </a:cubicBezTo>
              </a:path>
            </a:pathLst>
          </a:custGeom>
          <a:noFill/>
          <a:ln w="57150">
            <a:solidFill>
              <a:srgbClr val="000099"/>
            </a:solidFill>
            <a:round/>
            <a:headEnd/>
            <a:tailEnd/>
          </a:ln>
        </p:spPr>
        <p:txBody>
          <a:bodyPr wrap="none" anchor="ctr"/>
          <a:lstStyle/>
          <a:p>
            <a:endParaRPr lang="en-US"/>
          </a:p>
        </p:txBody>
      </p:sp>
      <p:sp>
        <p:nvSpPr>
          <p:cNvPr id="40987" name="Freeform 27"/>
          <p:cNvSpPr>
            <a:spLocks/>
          </p:cNvSpPr>
          <p:nvPr/>
        </p:nvSpPr>
        <p:spPr bwMode="auto">
          <a:xfrm>
            <a:off x="2057400" y="3124200"/>
            <a:ext cx="3429000" cy="2514600"/>
          </a:xfrm>
          <a:custGeom>
            <a:avLst/>
            <a:gdLst>
              <a:gd name="T0" fmla="*/ 0 w 2160"/>
              <a:gd name="T1" fmla="*/ 2147483647 h 1656"/>
              <a:gd name="T2" fmla="*/ 2147483647 w 2160"/>
              <a:gd name="T3" fmla="*/ 2147483647 h 1656"/>
              <a:gd name="T4" fmla="*/ 2147483647 w 2160"/>
              <a:gd name="T5" fmla="*/ 2147483647 h 1656"/>
              <a:gd name="T6" fmla="*/ 0 60000 65536"/>
              <a:gd name="T7" fmla="*/ 0 60000 65536"/>
              <a:gd name="T8" fmla="*/ 0 60000 65536"/>
              <a:gd name="T9" fmla="*/ 0 w 2160"/>
              <a:gd name="T10" fmla="*/ 0 h 1656"/>
              <a:gd name="T11" fmla="*/ 2160 w 2160"/>
              <a:gd name="T12" fmla="*/ 1656 h 1656"/>
            </a:gdLst>
            <a:ahLst/>
            <a:cxnLst>
              <a:cxn ang="T6">
                <a:pos x="T0" y="T1"/>
              </a:cxn>
              <a:cxn ang="T7">
                <a:pos x="T2" y="T3"/>
              </a:cxn>
              <a:cxn ang="T8">
                <a:pos x="T4" y="T5"/>
              </a:cxn>
            </a:cxnLst>
            <a:rect l="T9" t="T10" r="T11" b="T12"/>
            <a:pathLst>
              <a:path w="2160" h="1656">
                <a:moveTo>
                  <a:pt x="0" y="648"/>
                </a:moveTo>
                <a:cubicBezTo>
                  <a:pt x="204" y="324"/>
                  <a:pt x="408" y="0"/>
                  <a:pt x="768" y="168"/>
                </a:cubicBezTo>
                <a:cubicBezTo>
                  <a:pt x="1128" y="336"/>
                  <a:pt x="1644" y="996"/>
                  <a:pt x="2160" y="1656"/>
                </a:cubicBezTo>
              </a:path>
            </a:pathLst>
          </a:custGeom>
          <a:noFill/>
          <a:ln w="57150">
            <a:solidFill>
              <a:schemeClr val="hlink"/>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0984"/>
                                        </p:tgtEl>
                                        <p:attrNameLst>
                                          <p:attrName>style.visibility</p:attrName>
                                        </p:attrNameLst>
                                      </p:cBhvr>
                                      <p:to>
                                        <p:strVal val="visible"/>
                                      </p:to>
                                    </p:set>
                                    <p:animEffect transition="in" filter="wipe(left)">
                                      <p:cBhvr>
                                        <p:cTn id="18" dur="500"/>
                                        <p:tgtEl>
                                          <p:spTgt spid="4098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0987"/>
                                        </p:tgtEl>
                                        <p:attrNameLst>
                                          <p:attrName>style.visibility</p:attrName>
                                        </p:attrNameLst>
                                      </p:cBhvr>
                                      <p:to>
                                        <p:strVal val="visible"/>
                                      </p:to>
                                    </p:set>
                                    <p:animEffect transition="in" filter="wipe(left)">
                                      <p:cBhvr>
                                        <p:cTn id="23" dur="500"/>
                                        <p:tgtEl>
                                          <p:spTgt spid="40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4" grpId="0" animBg="1"/>
      <p:bldP spid="409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sgj\Desktop\trans image\Amino-Acid-Structure.jpg"/>
          <p:cNvPicPr>
            <a:picLocks noChangeAspect="1" noChangeArrowheads="1"/>
          </p:cNvPicPr>
          <p:nvPr/>
        </p:nvPicPr>
        <p:blipFill>
          <a:blip r:embed="rId3"/>
          <a:srcRect/>
          <a:stretch>
            <a:fillRect/>
          </a:stretch>
        </p:blipFill>
        <p:spPr bwMode="auto">
          <a:xfrm>
            <a:off x="1476375" y="1219200"/>
            <a:ext cx="6191250" cy="42291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MODE OF ACTION</a:t>
            </a:r>
          </a:p>
        </p:txBody>
      </p:sp>
      <p:sp>
        <p:nvSpPr>
          <p:cNvPr id="24579" name="Content Placeholder 2"/>
          <p:cNvSpPr>
            <a:spLocks noGrp="1"/>
          </p:cNvSpPr>
          <p:nvPr>
            <p:ph sz="quarter" idx="1"/>
          </p:nvPr>
        </p:nvSpPr>
        <p:spPr/>
        <p:txBody>
          <a:bodyPr/>
          <a:lstStyle/>
          <a:p>
            <a:pPr eaLnBrk="1" hangingPunct="1"/>
            <a:r>
              <a:rPr lang="en-US" dirty="0" smtClean="0"/>
              <a:t>Two models</a:t>
            </a:r>
          </a:p>
          <a:p>
            <a:pPr lvl="1"/>
            <a:r>
              <a:rPr lang="en-US" dirty="0" smtClean="0"/>
              <a:t>1.Lock and Key model-Proposed by Fischer</a:t>
            </a:r>
          </a:p>
          <a:p>
            <a:pPr lvl="1"/>
            <a:r>
              <a:rPr lang="en-US" dirty="0" smtClean="0"/>
              <a:t>2.Indused fit model -Proposed by </a:t>
            </a:r>
            <a:r>
              <a:rPr lang="en-US" dirty="0" err="1" smtClean="0"/>
              <a:t>Khosland</a:t>
            </a:r>
            <a:r>
              <a:rPr lang="en-US" dirty="0" smtClean="0"/>
              <a:t>(1968)</a:t>
            </a:r>
          </a:p>
          <a:p>
            <a:pPr eaLnBrk="1" hangingPunct="1"/>
            <a:r>
              <a:rPr lang="en-US" dirty="0" smtClean="0"/>
              <a:t> </a:t>
            </a:r>
            <a:r>
              <a:rPr lang="en-US" dirty="0" err="1" smtClean="0"/>
              <a:t>Michaelis</a:t>
            </a:r>
            <a:r>
              <a:rPr lang="en-US" dirty="0" smtClean="0"/>
              <a:t> –</a:t>
            </a:r>
            <a:r>
              <a:rPr lang="en-US" dirty="0" err="1" smtClean="0"/>
              <a:t>Menton</a:t>
            </a:r>
            <a:r>
              <a:rPr lang="en-US" dirty="0" smtClean="0"/>
              <a:t> Theory-Lower the value of </a:t>
            </a:r>
            <a:r>
              <a:rPr lang="en-US" dirty="0" err="1" smtClean="0"/>
              <a:t>Mechaleis</a:t>
            </a:r>
            <a:r>
              <a:rPr lang="en-US" dirty="0" smtClean="0"/>
              <a:t> constant higher the affinity with substrate.</a:t>
            </a: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b="1" smtClean="0"/>
              <a:t>Lock and Key Theory:</a:t>
            </a:r>
            <a:endParaRPr lang="en-US" smtClean="0"/>
          </a:p>
        </p:txBody>
      </p:sp>
      <p:sp>
        <p:nvSpPr>
          <p:cNvPr id="25603" name="Content Placeholder 2"/>
          <p:cNvSpPr>
            <a:spLocks noGrp="1"/>
          </p:cNvSpPr>
          <p:nvPr>
            <p:ph sz="quarter" idx="1"/>
          </p:nvPr>
        </p:nvSpPr>
        <p:spPr/>
        <p:txBody>
          <a:bodyPr>
            <a:normAutofit lnSpcReduction="10000"/>
          </a:bodyPr>
          <a:lstStyle/>
          <a:p>
            <a:pPr algn="just"/>
            <a:r>
              <a:rPr lang="en-US" dirty="0" smtClean="0"/>
              <a:t>The specific action of an enzyme with a single substrate can be explained using a </a:t>
            </a:r>
            <a:r>
              <a:rPr lang="en-US" b="1" dirty="0" smtClean="0"/>
              <a:t>Lock and Key </a:t>
            </a:r>
            <a:r>
              <a:rPr lang="en-US" dirty="0" smtClean="0"/>
              <a:t>analogy first postulated in 1894 by Emil Fischer. In this analogy, the lock is the enzyme and the key is the substrate. Only the correctly sized </a:t>
            </a:r>
            <a:r>
              <a:rPr lang="en-US" b="1" dirty="0" smtClean="0"/>
              <a:t>key (substrate) fits</a:t>
            </a:r>
            <a:r>
              <a:rPr lang="en-US" dirty="0" smtClean="0"/>
              <a:t> into the </a:t>
            </a:r>
            <a:r>
              <a:rPr lang="en-US" b="1" dirty="0" smtClean="0"/>
              <a:t>key hole (active site)</a:t>
            </a:r>
            <a:r>
              <a:rPr lang="en-US" dirty="0" smtClean="0"/>
              <a:t> of the </a:t>
            </a:r>
            <a:r>
              <a:rPr lang="en-US" b="1" dirty="0" smtClean="0"/>
              <a:t>lock (enzyme)</a:t>
            </a:r>
            <a:r>
              <a:rPr lang="en-US" dirty="0" smtClean="0"/>
              <a:t>.</a:t>
            </a:r>
          </a:p>
          <a:p>
            <a:pPr algn="just"/>
            <a:r>
              <a:rPr lang="en-US" dirty="0" smtClean="0"/>
              <a:t>Smaller keys, larger keys, or incorrectly positioned teeth on keys (incorrectly shaped or sized substrate molecules) do not fit into the lock (enzyme). </a:t>
            </a:r>
          </a:p>
          <a:p>
            <a:pPr algn="just"/>
            <a:endParaRPr lang="en-US" dirty="0" smtClean="0"/>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LOCK AND KEY MODEL</a:t>
            </a:r>
          </a:p>
        </p:txBody>
      </p:sp>
      <p:pic>
        <p:nvPicPr>
          <p:cNvPr id="26628" name="Picture 2"/>
          <p:cNvPicPr>
            <a:picLocks noGrp="1" noChangeAspect="1" noChangeArrowheads="1"/>
          </p:cNvPicPr>
          <p:nvPr>
            <p:ph sz="quarter" idx="1"/>
          </p:nvPr>
        </p:nvPicPr>
        <p:blipFill>
          <a:blip r:embed="rId2"/>
          <a:srcRect/>
          <a:stretch>
            <a:fillRect/>
          </a:stretch>
        </p:blipFill>
        <p:spPr>
          <a:xfrm>
            <a:off x="609601" y="1447800"/>
            <a:ext cx="6781799" cy="4572000"/>
          </a:xfrm>
          <a:noFill/>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algn="ctr" eaLnBrk="1" fontAlgn="auto" hangingPunct="1">
              <a:spcAft>
                <a:spcPts val="0"/>
              </a:spcAft>
              <a:defRPr/>
            </a:pPr>
            <a:r>
              <a:rPr lang="en-US" sz="4800" b="1" smtClean="0">
                <a:solidFill>
                  <a:schemeClr val="tx1"/>
                </a:solidFill>
                <a:effectLst>
                  <a:outerShdw blurRad="38100" dist="38100" dir="2700000" algn="tl">
                    <a:srgbClr val="C0C0C0"/>
                  </a:outerShdw>
                </a:effectLst>
                <a:latin typeface="Comic Sans MS" pitchFamily="66" charset="0"/>
              </a:rPr>
              <a:t>Induced Fit</a:t>
            </a:r>
          </a:p>
        </p:txBody>
      </p:sp>
      <p:sp>
        <p:nvSpPr>
          <p:cNvPr id="53251" name="Rectangle 3"/>
          <p:cNvSpPr>
            <a:spLocks noGrp="1" noChangeArrowheads="1"/>
          </p:cNvSpPr>
          <p:nvPr>
            <p:ph type="body" sz="half" idx="1"/>
          </p:nvPr>
        </p:nvSpPr>
        <p:spPr>
          <a:xfrm>
            <a:off x="228600" y="762000"/>
            <a:ext cx="4495800" cy="4876800"/>
          </a:xfrm>
        </p:spPr>
        <p:txBody>
          <a:bodyPr>
            <a:normAutofit/>
          </a:bodyPr>
          <a:lstStyle/>
          <a:p>
            <a:pPr marL="274320" indent="-274320" algn="just" eaLnBrk="1" fontAlgn="auto" hangingPunct="1">
              <a:spcBef>
                <a:spcPts val="580"/>
              </a:spcBef>
              <a:spcAft>
                <a:spcPts val="0"/>
              </a:spcAft>
              <a:buFont typeface="Wingdings 2"/>
              <a:buChar char=""/>
              <a:defRPr/>
            </a:pPr>
            <a:r>
              <a:rPr lang="en-US" sz="4000" b="1" dirty="0" smtClean="0">
                <a:latin typeface="Arial" pitchFamily="34" charset="0"/>
                <a:cs typeface="Arial" pitchFamily="34" charset="0"/>
              </a:rPr>
              <a:t>A change in the </a:t>
            </a:r>
            <a:r>
              <a:rPr lang="en-US" sz="4000" b="1" dirty="0" smtClean="0">
                <a:solidFill>
                  <a:srgbClr val="CC9900"/>
                </a:solidFill>
                <a:effectLst>
                  <a:outerShdw blurRad="38100" dist="38100" dir="2700000" algn="tl">
                    <a:srgbClr val="C0C0C0"/>
                  </a:outerShdw>
                </a:effectLst>
                <a:latin typeface="Arial" pitchFamily="34" charset="0"/>
                <a:cs typeface="Arial" pitchFamily="34" charset="0"/>
              </a:rPr>
              <a:t>shape</a:t>
            </a:r>
            <a:r>
              <a:rPr lang="en-US" sz="4000" b="1" dirty="0" smtClean="0">
                <a:latin typeface="Arial" pitchFamily="34" charset="0"/>
                <a:cs typeface="Arial" pitchFamily="34" charset="0"/>
              </a:rPr>
              <a:t> of an enzyme’s active site</a:t>
            </a:r>
          </a:p>
          <a:p>
            <a:pPr marL="274320" indent="-274320" algn="just" eaLnBrk="1" fontAlgn="auto" hangingPunct="1">
              <a:spcBef>
                <a:spcPts val="580"/>
              </a:spcBef>
              <a:spcAft>
                <a:spcPts val="0"/>
              </a:spcAft>
              <a:buFont typeface="Wingdings 2"/>
              <a:buChar char=""/>
              <a:defRPr/>
            </a:pPr>
            <a:r>
              <a:rPr lang="en-US" sz="4000" b="1" dirty="0" smtClean="0">
                <a:solidFill>
                  <a:srgbClr val="CC9900"/>
                </a:solidFill>
                <a:effectLst>
                  <a:outerShdw blurRad="38100" dist="38100" dir="2700000" algn="tl">
                    <a:srgbClr val="C0C0C0"/>
                  </a:outerShdw>
                </a:effectLst>
                <a:latin typeface="Arial" pitchFamily="34" charset="0"/>
                <a:cs typeface="Arial" pitchFamily="34" charset="0"/>
              </a:rPr>
              <a:t>Induced </a:t>
            </a:r>
            <a:r>
              <a:rPr lang="en-US" sz="4000" b="1" dirty="0" smtClean="0">
                <a:latin typeface="Arial" pitchFamily="34" charset="0"/>
                <a:cs typeface="Arial" pitchFamily="34" charset="0"/>
              </a:rPr>
              <a:t>by the substrate</a:t>
            </a:r>
          </a:p>
          <a:p>
            <a:pPr marL="274320" indent="-274320" algn="just" eaLnBrk="1" fontAlgn="auto" hangingPunct="1">
              <a:spcBef>
                <a:spcPts val="580"/>
              </a:spcBef>
              <a:spcAft>
                <a:spcPts val="0"/>
              </a:spcAft>
              <a:buFont typeface="Wingdings 2"/>
              <a:buChar char=""/>
              <a:defRPr/>
            </a:pPr>
            <a:endParaRPr lang="en-US" sz="4000" dirty="0" smtClean="0">
              <a:effectLst>
                <a:outerShdw blurRad="38100" dist="38100" dir="2700000" algn="tl">
                  <a:srgbClr val="C0C0C0"/>
                </a:outerShdw>
              </a:effectLst>
              <a:latin typeface="Arial" pitchFamily="34" charset="0"/>
              <a:cs typeface="Arial" pitchFamily="34" charset="0"/>
            </a:endParaRPr>
          </a:p>
        </p:txBody>
      </p:sp>
      <p:pic>
        <p:nvPicPr>
          <p:cNvPr id="53257" name="Picture 9" descr="indfit[1]"/>
          <p:cNvPicPr>
            <a:picLocks noGrp="1" noChangeAspect="1" noChangeArrowheads="1" noCrop="1"/>
          </p:cNvPicPr>
          <p:nvPr>
            <p:ph type="clipArt" sz="half" idx="2"/>
          </p:nvPr>
        </p:nvPicPr>
        <p:blipFill>
          <a:blip r:embed="rId3"/>
          <a:srcRect/>
          <a:stretch>
            <a:fillRect/>
          </a:stretch>
        </p:blipFill>
        <p:spPr>
          <a:xfrm>
            <a:off x="4724400" y="3124200"/>
            <a:ext cx="3276600" cy="2133600"/>
          </a:xfr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strips(downLeft)">
                                      <p:cBhvr>
                                        <p:cTn id="7" dur="5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strips(downLeft)">
                                      <p:cBhvr>
                                        <p:cTn id="12" dur="500"/>
                                        <p:tgtEl>
                                          <p:spTgt spid="53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3257"/>
                                        </p:tgtEl>
                                        <p:attrNameLst>
                                          <p:attrName>style.visibility</p:attrName>
                                        </p:attrNameLst>
                                      </p:cBhvr>
                                      <p:to>
                                        <p:strVal val="visible"/>
                                      </p:to>
                                    </p:set>
                                    <p:animEffect transition="in" filter="box(in)">
                                      <p:cBhvr>
                                        <p:cTn id="17"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457200"/>
          <a:ext cx="7543800" cy="6156327"/>
        </p:xfrm>
        <a:graphic>
          <a:graphicData uri="http://schemas.openxmlformats.org/drawingml/2006/table">
            <a:tbl>
              <a:tblPr firstRow="1" bandRow="1">
                <a:tableStyleId>{F5AB1C69-6EDB-4FF4-983F-18BD219EF322}</a:tableStyleId>
              </a:tblPr>
              <a:tblGrid>
                <a:gridCol w="2514600"/>
                <a:gridCol w="2971232"/>
                <a:gridCol w="2057968"/>
              </a:tblGrid>
              <a:tr h="531204">
                <a:tc>
                  <a:txBody>
                    <a:bodyPr/>
                    <a:lstStyle/>
                    <a:p>
                      <a:r>
                        <a:rPr lang="en-US" sz="1800" dirty="0" smtClean="0"/>
                        <a:t>Group of Enzymes</a:t>
                      </a:r>
                      <a:endParaRPr lang="en-IN" sz="1800" dirty="0"/>
                    </a:p>
                  </a:txBody>
                  <a:tcPr marL="91449" marR="91449" marT="45716" marB="45716"/>
                </a:tc>
                <a:tc>
                  <a:txBody>
                    <a:bodyPr/>
                    <a:lstStyle/>
                    <a:p>
                      <a:r>
                        <a:rPr lang="en-US" sz="1800" dirty="0" smtClean="0"/>
                        <a:t>  Reactions</a:t>
                      </a:r>
                      <a:r>
                        <a:rPr lang="en-US" sz="1800" baseline="0" dirty="0" smtClean="0"/>
                        <a:t> </a:t>
                      </a:r>
                      <a:r>
                        <a:rPr lang="en-US" sz="1800" baseline="0" dirty="0" err="1" smtClean="0"/>
                        <a:t>catalysed</a:t>
                      </a:r>
                      <a:endParaRPr lang="en-IN" sz="1800" dirty="0"/>
                    </a:p>
                  </a:txBody>
                  <a:tcPr marL="91449" marR="91449" marT="45716" marB="45716"/>
                </a:tc>
                <a:tc>
                  <a:txBody>
                    <a:bodyPr/>
                    <a:lstStyle/>
                    <a:p>
                      <a:r>
                        <a:rPr lang="en-US" sz="1800" dirty="0" smtClean="0"/>
                        <a:t>     Examples</a:t>
                      </a:r>
                      <a:endParaRPr lang="en-IN" sz="1800" dirty="0"/>
                    </a:p>
                  </a:txBody>
                  <a:tcPr marL="91449" marR="91449" marT="45716" marB="45716"/>
                </a:tc>
              </a:tr>
              <a:tr h="1011833">
                <a:tc>
                  <a:txBody>
                    <a:bodyPr/>
                    <a:lstStyle/>
                    <a:p>
                      <a:r>
                        <a:rPr lang="en-US" sz="1600" dirty="0" smtClean="0"/>
                        <a:t>1. </a:t>
                      </a:r>
                      <a:r>
                        <a:rPr lang="en-US" sz="1600" dirty="0" err="1" smtClean="0"/>
                        <a:t>Oxidoreductases</a:t>
                      </a:r>
                      <a:endParaRPr lang="en-IN" sz="1600" dirty="0"/>
                    </a:p>
                  </a:txBody>
                  <a:tcPr marL="91449" marR="91449" marT="45716" marB="45716"/>
                </a:tc>
                <a:tc>
                  <a:txBody>
                    <a:bodyPr/>
                    <a:lstStyle/>
                    <a:p>
                      <a:r>
                        <a:rPr lang="en-US" sz="1600" dirty="0" smtClean="0"/>
                        <a:t>Transfer of O</a:t>
                      </a:r>
                      <a:r>
                        <a:rPr lang="en-US" sz="1600" baseline="-25000" dirty="0" smtClean="0"/>
                        <a:t>2</a:t>
                      </a:r>
                      <a:r>
                        <a:rPr lang="en-US" sz="1600" baseline="0" dirty="0" smtClean="0"/>
                        <a:t> or H</a:t>
                      </a:r>
                      <a:r>
                        <a:rPr lang="en-US" sz="1600" baseline="-25000" dirty="0" smtClean="0"/>
                        <a:t>2</a:t>
                      </a:r>
                      <a:r>
                        <a:rPr lang="en-US" sz="1600" baseline="0" dirty="0" smtClean="0"/>
                        <a:t> atoms or electrons from one substrate to another</a:t>
                      </a:r>
                      <a:endParaRPr lang="en-IN" sz="1600" dirty="0"/>
                    </a:p>
                  </a:txBody>
                  <a:tcPr marL="91449" marR="91449" marT="45716" marB="45716"/>
                </a:tc>
                <a:tc>
                  <a:txBody>
                    <a:bodyPr/>
                    <a:lstStyle/>
                    <a:p>
                      <a:r>
                        <a:rPr lang="en-US" sz="1600" dirty="0" smtClean="0"/>
                        <a:t>Dehydrogenase</a:t>
                      </a:r>
                    </a:p>
                    <a:p>
                      <a:r>
                        <a:rPr lang="en-US" sz="1600" dirty="0" smtClean="0"/>
                        <a:t>Oxidases</a:t>
                      </a:r>
                      <a:endParaRPr lang="en-IN" sz="1600" dirty="0"/>
                    </a:p>
                  </a:txBody>
                  <a:tcPr marL="91449" marR="91449" marT="45716" marB="45716"/>
                </a:tc>
              </a:tr>
              <a:tr h="1011833">
                <a:tc>
                  <a:txBody>
                    <a:bodyPr/>
                    <a:lstStyle/>
                    <a:p>
                      <a:r>
                        <a:rPr lang="en-US" sz="1600" dirty="0" smtClean="0"/>
                        <a:t>2.Transferases</a:t>
                      </a:r>
                      <a:endParaRPr lang="en-IN" sz="1600" dirty="0"/>
                    </a:p>
                  </a:txBody>
                  <a:tcPr marL="91449" marR="91449" marT="45716" marB="45716"/>
                </a:tc>
                <a:tc>
                  <a:txBody>
                    <a:bodyPr/>
                    <a:lstStyle/>
                    <a:p>
                      <a:r>
                        <a:rPr lang="en-US" sz="1600" dirty="0" smtClean="0"/>
                        <a:t>Transfer of a specific group from one substrate to another</a:t>
                      </a:r>
                      <a:endParaRPr lang="en-IN" sz="1600" dirty="0"/>
                    </a:p>
                  </a:txBody>
                  <a:tcPr marL="91449" marR="91449" marT="45716" marB="45716"/>
                </a:tc>
                <a:tc>
                  <a:txBody>
                    <a:bodyPr/>
                    <a:lstStyle/>
                    <a:p>
                      <a:r>
                        <a:rPr lang="en-US" sz="1600" smtClean="0"/>
                        <a:t>Transaminase</a:t>
                      </a:r>
                      <a:endParaRPr lang="en-IN" sz="1600" dirty="0"/>
                    </a:p>
                  </a:txBody>
                  <a:tcPr marL="91449" marR="91449" marT="45716" marB="45716"/>
                </a:tc>
              </a:tr>
              <a:tr h="863208">
                <a:tc>
                  <a:txBody>
                    <a:bodyPr/>
                    <a:lstStyle/>
                    <a:p>
                      <a:r>
                        <a:rPr lang="en-US" sz="1600" dirty="0" smtClean="0"/>
                        <a:t>3.Hydrolases</a:t>
                      </a:r>
                      <a:endParaRPr lang="en-IN" sz="1600" dirty="0"/>
                    </a:p>
                  </a:txBody>
                  <a:tcPr marL="91449" marR="91449" marT="45716" marB="45716"/>
                </a:tc>
                <a:tc>
                  <a:txBody>
                    <a:bodyPr/>
                    <a:lstStyle/>
                    <a:p>
                      <a:r>
                        <a:rPr lang="en-US" sz="1600" dirty="0" smtClean="0"/>
                        <a:t>Hydrolysis</a:t>
                      </a:r>
                      <a:r>
                        <a:rPr lang="en-US" sz="1600" baseline="0" dirty="0" smtClean="0"/>
                        <a:t> of a substrate</a:t>
                      </a:r>
                      <a:endParaRPr lang="en-IN" sz="1600" dirty="0"/>
                    </a:p>
                  </a:txBody>
                  <a:tcPr marL="91449" marR="91449" marT="45716" marB="45716"/>
                </a:tc>
                <a:tc>
                  <a:txBody>
                    <a:bodyPr/>
                    <a:lstStyle/>
                    <a:p>
                      <a:r>
                        <a:rPr lang="en-US" sz="1600" dirty="0" smtClean="0"/>
                        <a:t>Digestive enzymes</a:t>
                      </a:r>
                      <a:endParaRPr lang="en-IN" sz="1600" dirty="0"/>
                    </a:p>
                  </a:txBody>
                  <a:tcPr marL="91449" marR="91449" marT="45716" marB="45716"/>
                </a:tc>
              </a:tr>
              <a:tr h="863208">
                <a:tc>
                  <a:txBody>
                    <a:bodyPr/>
                    <a:lstStyle/>
                    <a:p>
                      <a:r>
                        <a:rPr lang="en-US" sz="1600" dirty="0" smtClean="0"/>
                        <a:t>4. </a:t>
                      </a:r>
                      <a:r>
                        <a:rPr lang="en-US" sz="1600" dirty="0" err="1" smtClean="0"/>
                        <a:t>Isomerases</a:t>
                      </a:r>
                      <a:endParaRPr lang="en-IN" sz="1600" dirty="0"/>
                    </a:p>
                  </a:txBody>
                  <a:tcPr marL="91449" marR="91449" marT="45716" marB="45716"/>
                </a:tc>
                <a:tc>
                  <a:txBody>
                    <a:bodyPr/>
                    <a:lstStyle/>
                    <a:p>
                      <a:r>
                        <a:rPr lang="en-US" sz="1600" dirty="0" smtClean="0"/>
                        <a:t>Change of the molecular form of the substrate</a:t>
                      </a:r>
                      <a:endParaRPr lang="en-IN" sz="1600" dirty="0"/>
                    </a:p>
                  </a:txBody>
                  <a:tcPr marL="91449" marR="91449" marT="45716" marB="45716"/>
                </a:tc>
                <a:tc>
                  <a:txBody>
                    <a:bodyPr/>
                    <a:lstStyle/>
                    <a:p>
                      <a:r>
                        <a:rPr lang="en-US" sz="1600" dirty="0" err="1" smtClean="0"/>
                        <a:t>Phospho</a:t>
                      </a:r>
                      <a:r>
                        <a:rPr lang="en-US" sz="1600" dirty="0" smtClean="0"/>
                        <a:t> </a:t>
                      </a:r>
                      <a:r>
                        <a:rPr lang="en-US" sz="1600" dirty="0" err="1" smtClean="0"/>
                        <a:t>Hexo</a:t>
                      </a:r>
                      <a:r>
                        <a:rPr lang="en-US" sz="1600" dirty="0" smtClean="0"/>
                        <a:t> </a:t>
                      </a:r>
                      <a:r>
                        <a:rPr lang="en-US" sz="1600" dirty="0" err="1" smtClean="0"/>
                        <a:t>isomerase</a:t>
                      </a:r>
                      <a:endParaRPr lang="en-IN" sz="1600" dirty="0"/>
                    </a:p>
                  </a:txBody>
                  <a:tcPr marL="91449" marR="91449" marT="45716" marB="45716"/>
                </a:tc>
              </a:tr>
              <a:tr h="1011833">
                <a:tc>
                  <a:txBody>
                    <a:bodyPr/>
                    <a:lstStyle/>
                    <a:p>
                      <a:r>
                        <a:rPr lang="en-US" sz="1600" dirty="0" smtClean="0"/>
                        <a:t>5.Lyases</a:t>
                      </a:r>
                      <a:endParaRPr lang="en-IN" sz="1600" dirty="0"/>
                    </a:p>
                  </a:txBody>
                  <a:tcPr marL="91449" marR="91449" marT="45716" marB="45716"/>
                </a:tc>
                <a:tc>
                  <a:txBody>
                    <a:bodyPr/>
                    <a:lstStyle/>
                    <a:p>
                      <a:r>
                        <a:rPr lang="en-US" sz="1600" dirty="0" smtClean="0"/>
                        <a:t>Non</a:t>
                      </a:r>
                      <a:r>
                        <a:rPr lang="en-US" sz="1600" baseline="0" dirty="0" smtClean="0"/>
                        <a:t> hydrolytic removal or addition of a group to a substrate</a:t>
                      </a:r>
                      <a:endParaRPr lang="en-IN" sz="1600" dirty="0"/>
                    </a:p>
                  </a:txBody>
                  <a:tcPr marL="91449" marR="91449" marT="45716" marB="45716"/>
                </a:tc>
                <a:tc>
                  <a:txBody>
                    <a:bodyPr/>
                    <a:lstStyle/>
                    <a:p>
                      <a:r>
                        <a:rPr lang="en-US" sz="1600" dirty="0" smtClean="0"/>
                        <a:t>Decarboxylase</a:t>
                      </a:r>
                    </a:p>
                    <a:p>
                      <a:r>
                        <a:rPr lang="en-US" sz="1600" dirty="0" err="1" smtClean="0"/>
                        <a:t>Aldolase</a:t>
                      </a:r>
                      <a:endParaRPr lang="en-IN" sz="1600" dirty="0"/>
                    </a:p>
                  </a:txBody>
                  <a:tcPr marL="91449" marR="91449" marT="45716" marB="45716"/>
                </a:tc>
              </a:tr>
              <a:tr h="863208">
                <a:tc>
                  <a:txBody>
                    <a:bodyPr/>
                    <a:lstStyle/>
                    <a:p>
                      <a:r>
                        <a:rPr lang="en-US" sz="1600" dirty="0" smtClean="0"/>
                        <a:t>6. Ligases</a:t>
                      </a:r>
                      <a:endParaRPr lang="en-IN" sz="1600" dirty="0"/>
                    </a:p>
                  </a:txBody>
                  <a:tcPr marL="91449" marR="91449" marT="45716" marB="45716"/>
                </a:tc>
                <a:tc>
                  <a:txBody>
                    <a:bodyPr/>
                    <a:lstStyle/>
                    <a:p>
                      <a:r>
                        <a:rPr lang="en-US" sz="1600" dirty="0" smtClean="0"/>
                        <a:t>Joining of 2 molecules by formation of new bonds</a:t>
                      </a:r>
                      <a:endParaRPr lang="en-IN" sz="1600" dirty="0"/>
                    </a:p>
                  </a:txBody>
                  <a:tcPr marL="91449" marR="91449" marT="45716" marB="45716"/>
                </a:tc>
                <a:tc>
                  <a:txBody>
                    <a:bodyPr/>
                    <a:lstStyle/>
                    <a:p>
                      <a:r>
                        <a:rPr lang="en-US" sz="1600" dirty="0" smtClean="0"/>
                        <a:t>Citric acid </a:t>
                      </a:r>
                      <a:r>
                        <a:rPr lang="en-US" sz="1600" dirty="0" err="1" smtClean="0"/>
                        <a:t>synthetase</a:t>
                      </a:r>
                      <a:endParaRPr lang="en-IN" sz="1600" dirty="0"/>
                    </a:p>
                  </a:txBody>
                  <a:tcPr marL="91449" marR="91449" marT="45716" marB="45716"/>
                </a:tc>
              </a:tr>
            </a:tbl>
          </a:graphicData>
        </a:graphic>
      </p:graphicFrame>
    </p:spTree>
    <p:custDataLst>
      <p:tags r:id="rId1"/>
    </p:custData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www.namrata.co wp-content uploads 2012 05 a.bmp | Science notes ..."/>
          <p:cNvPicPr>
            <a:picLocks noChangeAspect="1" noChangeArrowheads="1"/>
          </p:cNvPicPr>
          <p:nvPr/>
        </p:nvPicPr>
        <p:blipFill>
          <a:blip r:embed="rId2"/>
          <a:srcRect/>
          <a:stretch>
            <a:fillRect/>
          </a:stretch>
        </p:blipFill>
        <p:spPr bwMode="auto">
          <a:xfrm>
            <a:off x="155574" y="342899"/>
            <a:ext cx="7769226" cy="6210301"/>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289" y="152400"/>
            <a:ext cx="7605712"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2400" b="1" dirty="0">
                <a:latin typeface="Arial" pitchFamily="34" charset="0"/>
                <a:cs typeface="Arial" pitchFamily="34" charset="0"/>
              </a:rPr>
              <a:t>GENERAL PROPERTIES OF ENZYME AND FACTORS   </a:t>
            </a:r>
          </a:p>
          <a:p>
            <a:pPr algn="ctr">
              <a:defRPr/>
            </a:pPr>
            <a:r>
              <a:rPr lang="en-US" sz="2400" b="1" dirty="0">
                <a:latin typeface="Arial" pitchFamily="34" charset="0"/>
                <a:cs typeface="Arial" pitchFamily="34" charset="0"/>
              </a:rPr>
              <a:t>     AFFECTING THEIR ACTIVITY </a:t>
            </a:r>
            <a:endParaRPr lang="en-IN" sz="2400" dirty="0">
              <a:latin typeface="Arial" pitchFamily="34" charset="0"/>
              <a:cs typeface="Arial" pitchFamily="34" charset="0"/>
            </a:endParaRPr>
          </a:p>
        </p:txBody>
      </p:sp>
      <p:sp>
        <p:nvSpPr>
          <p:cNvPr id="3" name="Rectangle 2"/>
          <p:cNvSpPr/>
          <p:nvPr/>
        </p:nvSpPr>
        <p:spPr>
          <a:xfrm>
            <a:off x="395289" y="1524000"/>
            <a:ext cx="7529512" cy="4401205"/>
          </a:xfrm>
          <a:prstGeom prst="rect">
            <a:avLst/>
          </a:prstGeom>
        </p:spPr>
        <p:txBody>
          <a:bodyPr wrap="square">
            <a:spAutoFit/>
          </a:bodyPr>
          <a:lstStyle/>
          <a:p>
            <a:pPr marL="342900" indent="-342900">
              <a:buFontTx/>
              <a:buAutoNum type="arabicParenR"/>
              <a:defRPr/>
            </a:pPr>
            <a:r>
              <a:rPr lang="en-US" sz="2000" dirty="0">
                <a:latin typeface="Arial" pitchFamily="34" charset="0"/>
                <a:cs typeface="Arial" pitchFamily="34" charset="0"/>
              </a:rPr>
              <a:t>Enzymes </a:t>
            </a:r>
            <a:r>
              <a:rPr lang="en-US" sz="2000" b="1" dirty="0">
                <a:latin typeface="Arial" pitchFamily="34" charset="0"/>
                <a:cs typeface="Arial" pitchFamily="34" charset="0"/>
              </a:rPr>
              <a:t>accelerate</a:t>
            </a:r>
            <a:r>
              <a:rPr lang="en-US" sz="2000" dirty="0">
                <a:latin typeface="Arial" pitchFamily="34" charset="0"/>
                <a:cs typeface="Arial" pitchFamily="34" charset="0"/>
              </a:rPr>
              <a:t> the reaction but do not initiate it.</a:t>
            </a:r>
          </a:p>
          <a:p>
            <a:pPr marL="342900" indent="-342900">
              <a:buFontTx/>
              <a:buAutoNum type="arabicParenR"/>
              <a:defRPr/>
            </a:pPr>
            <a:endParaRPr lang="en-IN" sz="2000" dirty="0">
              <a:latin typeface="Arial" pitchFamily="34" charset="0"/>
              <a:cs typeface="Arial" pitchFamily="34" charset="0"/>
            </a:endParaRPr>
          </a:p>
          <a:p>
            <a:pPr algn="just">
              <a:defRPr/>
            </a:pPr>
            <a:r>
              <a:rPr lang="en-US" sz="2000" dirty="0">
                <a:latin typeface="Arial" pitchFamily="34" charset="0"/>
                <a:cs typeface="Arial" pitchFamily="34" charset="0"/>
              </a:rPr>
              <a:t>2) Enzymes themselves do not participate in the reaction and remain </a:t>
            </a:r>
            <a:r>
              <a:rPr lang="en-US" sz="2000" b="1" dirty="0" smtClean="0">
                <a:latin typeface="Arial" pitchFamily="34" charset="0"/>
                <a:cs typeface="Arial" pitchFamily="34" charset="0"/>
              </a:rPr>
              <a:t>unchanged</a:t>
            </a:r>
            <a:r>
              <a:rPr lang="en-US" sz="2000" dirty="0" smtClean="0">
                <a:latin typeface="Arial" pitchFamily="34" charset="0"/>
                <a:cs typeface="Arial" pitchFamily="34" charset="0"/>
              </a:rPr>
              <a:t> </a:t>
            </a:r>
            <a:r>
              <a:rPr lang="en-US" sz="2000" dirty="0">
                <a:latin typeface="Arial" pitchFamily="34" charset="0"/>
                <a:cs typeface="Arial" pitchFamily="34" charset="0"/>
              </a:rPr>
              <a:t>at the end of the reaction. Enzymes, are therefore, needed in </a:t>
            </a:r>
            <a:r>
              <a:rPr lang="en-US" sz="2000" b="1" dirty="0">
                <a:latin typeface="Arial" pitchFamily="34" charset="0"/>
                <a:cs typeface="Arial" pitchFamily="34" charset="0"/>
              </a:rPr>
              <a:t>small amounts</a:t>
            </a:r>
            <a:r>
              <a:rPr lang="en-US" sz="2000" dirty="0">
                <a:latin typeface="Arial" pitchFamily="34" charset="0"/>
                <a:cs typeface="Arial" pitchFamily="34" charset="0"/>
              </a:rPr>
              <a:t>.</a:t>
            </a:r>
          </a:p>
          <a:p>
            <a:pPr>
              <a:defRPr/>
            </a:pPr>
            <a:endParaRPr lang="en-IN" sz="2000" dirty="0">
              <a:latin typeface="Arial" pitchFamily="34" charset="0"/>
              <a:cs typeface="Arial" pitchFamily="34" charset="0"/>
            </a:endParaRPr>
          </a:p>
          <a:p>
            <a:pPr marL="342900" indent="-342900" algn="just">
              <a:buFontTx/>
              <a:buAutoNum type="arabicParenR" startAt="3"/>
              <a:defRPr/>
            </a:pPr>
            <a:r>
              <a:rPr lang="en-US" sz="2000" dirty="0">
                <a:latin typeface="Arial" pitchFamily="34" charset="0"/>
                <a:cs typeface="Arial" pitchFamily="34" charset="0"/>
              </a:rPr>
              <a:t>The molecule of an enzyme is </a:t>
            </a:r>
            <a:r>
              <a:rPr lang="en-US" sz="2000" b="1" dirty="0">
                <a:latin typeface="Arial" pitchFamily="34" charset="0"/>
                <a:cs typeface="Arial" pitchFamily="34" charset="0"/>
              </a:rPr>
              <a:t>larger</a:t>
            </a:r>
            <a:r>
              <a:rPr lang="en-US" sz="2000" dirty="0">
                <a:latin typeface="Arial" pitchFamily="34" charset="0"/>
                <a:cs typeface="Arial" pitchFamily="34" charset="0"/>
              </a:rPr>
              <a:t> than that of substrate molecule and hence during reaction a specific </a:t>
            </a:r>
            <a:r>
              <a:rPr lang="en-US" sz="2000" b="1" dirty="0">
                <a:latin typeface="Arial" pitchFamily="34" charset="0"/>
                <a:cs typeface="Arial" pitchFamily="34" charset="0"/>
              </a:rPr>
              <a:t>part</a:t>
            </a:r>
            <a:r>
              <a:rPr lang="en-US" sz="2000" dirty="0">
                <a:latin typeface="Arial" pitchFamily="34" charset="0"/>
                <a:cs typeface="Arial" pitchFamily="34" charset="0"/>
              </a:rPr>
              <a:t> of </a:t>
            </a:r>
            <a:r>
              <a:rPr lang="en-US" sz="2000" dirty="0" smtClean="0">
                <a:latin typeface="Arial" pitchFamily="34" charset="0"/>
                <a:cs typeface="Arial" pitchFamily="34" charset="0"/>
              </a:rPr>
              <a:t>enzyme </a:t>
            </a:r>
            <a:r>
              <a:rPr lang="en-US" sz="2000" dirty="0">
                <a:latin typeface="Arial" pitchFamily="34" charset="0"/>
                <a:cs typeface="Arial" pitchFamily="34" charset="0"/>
              </a:rPr>
              <a:t>molecule comes in contact with the substrate </a:t>
            </a:r>
            <a:r>
              <a:rPr lang="en-US" sz="2000" dirty="0" smtClean="0">
                <a:latin typeface="Arial" pitchFamily="34" charset="0"/>
                <a:cs typeface="Arial" pitchFamily="34" charset="0"/>
              </a:rPr>
              <a:t>molecule</a:t>
            </a:r>
            <a:r>
              <a:rPr lang="en-US" sz="2000" dirty="0">
                <a:latin typeface="Arial" pitchFamily="34" charset="0"/>
                <a:cs typeface="Arial" pitchFamily="34" charset="0"/>
              </a:rPr>
              <a:t>. That part is called </a:t>
            </a:r>
            <a:r>
              <a:rPr lang="en-US" sz="2000" b="1" dirty="0">
                <a:latin typeface="Arial" pitchFamily="34" charset="0"/>
                <a:cs typeface="Arial" pitchFamily="34" charset="0"/>
              </a:rPr>
              <a:t>active site</a:t>
            </a:r>
            <a:r>
              <a:rPr lang="en-US" sz="2000" dirty="0">
                <a:latin typeface="Arial" pitchFamily="34" charset="0"/>
                <a:cs typeface="Arial" pitchFamily="34" charset="0"/>
              </a:rPr>
              <a:t> of enzyme.</a:t>
            </a:r>
          </a:p>
          <a:p>
            <a:pPr marL="342900" indent="-342900">
              <a:buFontTx/>
              <a:buAutoNum type="arabicParenR" startAt="3"/>
              <a:defRPr/>
            </a:pPr>
            <a:endParaRPr lang="en-IN" sz="2000" dirty="0">
              <a:latin typeface="Arial" pitchFamily="34" charset="0"/>
              <a:cs typeface="Arial" pitchFamily="34" charset="0"/>
            </a:endParaRPr>
          </a:p>
          <a:p>
            <a:pPr algn="just">
              <a:defRPr/>
            </a:pPr>
            <a:r>
              <a:rPr lang="en-US" sz="2000" dirty="0">
                <a:latin typeface="Arial" pitchFamily="34" charset="0"/>
                <a:cs typeface="Arial" pitchFamily="34" charset="0"/>
              </a:rPr>
              <a:t>4) </a:t>
            </a:r>
            <a:r>
              <a:rPr lang="en-US" sz="2000" b="1" dirty="0">
                <a:latin typeface="Arial" pitchFamily="34" charset="0"/>
                <a:cs typeface="Arial" pitchFamily="34" charset="0"/>
              </a:rPr>
              <a:t>Amphoteric nature:</a:t>
            </a:r>
            <a:r>
              <a:rPr lang="en-US" sz="2000" dirty="0">
                <a:latin typeface="Arial" pitchFamily="34" charset="0"/>
                <a:cs typeface="Arial" pitchFamily="34" charset="0"/>
              </a:rPr>
              <a:t> Chemically most of the enzymes are proteins and, therefore, show amphoteric nature. The enzymes can react with </a:t>
            </a:r>
            <a:r>
              <a:rPr lang="en-US" sz="2000" b="1" dirty="0">
                <a:latin typeface="Arial" pitchFamily="34" charset="0"/>
                <a:cs typeface="Arial" pitchFamily="34" charset="0"/>
              </a:rPr>
              <a:t>acidic</a:t>
            </a:r>
            <a:r>
              <a:rPr lang="en-US" sz="2000" dirty="0">
                <a:latin typeface="Arial" pitchFamily="34" charset="0"/>
                <a:cs typeface="Arial" pitchFamily="34" charset="0"/>
              </a:rPr>
              <a:t> substances as well as </a:t>
            </a:r>
            <a:r>
              <a:rPr lang="en-US" sz="2000" b="1" dirty="0">
                <a:latin typeface="Arial" pitchFamily="34" charset="0"/>
                <a:cs typeface="Arial" pitchFamily="34" charset="0"/>
              </a:rPr>
              <a:t>alkaline</a:t>
            </a:r>
            <a:r>
              <a:rPr lang="en-US" sz="2000" dirty="0">
                <a:latin typeface="Arial" pitchFamily="34" charset="0"/>
                <a:cs typeface="Arial" pitchFamily="34" charset="0"/>
              </a:rPr>
              <a:t> substances.</a:t>
            </a:r>
            <a:endParaRPr lang="en-IN" sz="2000" dirty="0">
              <a:latin typeface="Arial" pitchFamily="34" charset="0"/>
              <a:cs typeface="Arial" pitchFamily="34" charset="0"/>
            </a:endParaRPr>
          </a:p>
        </p:txBody>
      </p:sp>
    </p:spTree>
    <p:custDataLst>
      <p:tags r:id="rId1"/>
    </p:custData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25538"/>
            <a:ext cx="6858000" cy="4401205"/>
          </a:xfrm>
          <a:prstGeom prst="rect">
            <a:avLst/>
          </a:prstGeom>
        </p:spPr>
        <p:txBody>
          <a:bodyPr wrap="square">
            <a:spAutoFit/>
          </a:bodyPr>
          <a:lstStyle/>
          <a:p>
            <a:pPr marL="342900" indent="-342900" algn="just">
              <a:buFontTx/>
              <a:buAutoNum type="arabicParenR" startAt="5"/>
              <a:defRPr/>
            </a:pPr>
            <a:r>
              <a:rPr lang="en-US" sz="2000" b="1" dirty="0">
                <a:latin typeface="Arial" pitchFamily="34" charset="0"/>
                <a:cs typeface="Arial" pitchFamily="34" charset="0"/>
              </a:rPr>
              <a:t>Specificity:</a:t>
            </a:r>
            <a:r>
              <a:rPr lang="en-US" sz="2000" dirty="0">
                <a:latin typeface="Arial" pitchFamily="34" charset="0"/>
                <a:cs typeface="Arial" pitchFamily="34" charset="0"/>
              </a:rPr>
              <a:t> Most of the enzymes are specific in their action. </a:t>
            </a:r>
            <a:r>
              <a:rPr lang="en-US" sz="2000" dirty="0" smtClean="0">
                <a:latin typeface="Arial" pitchFamily="34" charset="0"/>
                <a:cs typeface="Arial" pitchFamily="34" charset="0"/>
              </a:rPr>
              <a:t>A single </a:t>
            </a:r>
            <a:r>
              <a:rPr lang="en-US" sz="2000" dirty="0">
                <a:latin typeface="Arial" pitchFamily="34" charset="0"/>
                <a:cs typeface="Arial" pitchFamily="34" charset="0"/>
              </a:rPr>
              <a:t>enzyme acts upon a </a:t>
            </a:r>
            <a:r>
              <a:rPr lang="en-US" sz="2000" b="1" dirty="0">
                <a:latin typeface="Arial" pitchFamily="34" charset="0"/>
                <a:cs typeface="Arial" pitchFamily="34" charset="0"/>
              </a:rPr>
              <a:t>single</a:t>
            </a:r>
            <a:r>
              <a:rPr lang="en-US" sz="2000" dirty="0">
                <a:latin typeface="Arial" pitchFamily="34" charset="0"/>
                <a:cs typeface="Arial" pitchFamily="34" charset="0"/>
              </a:rPr>
              <a:t> substrate or a group of closely related </a:t>
            </a:r>
            <a:r>
              <a:rPr lang="en-US" sz="2000" dirty="0" smtClean="0">
                <a:latin typeface="Arial" pitchFamily="34" charset="0"/>
                <a:cs typeface="Arial" pitchFamily="34" charset="0"/>
              </a:rPr>
              <a:t>substrates. For </a:t>
            </a:r>
            <a:r>
              <a:rPr lang="en-US" sz="2000" dirty="0">
                <a:latin typeface="Arial" pitchFamily="34" charset="0"/>
                <a:cs typeface="Arial" pitchFamily="34" charset="0"/>
              </a:rPr>
              <a:t>example, the enzyme urease can act only upon urea  </a:t>
            </a:r>
            <a:r>
              <a:rPr lang="en-US" sz="2000" dirty="0" err="1" smtClean="0">
                <a:latin typeface="Arial" pitchFamily="34" charset="0"/>
                <a:cs typeface="Arial" pitchFamily="34" charset="0"/>
              </a:rPr>
              <a:t>invertase</a:t>
            </a:r>
            <a:r>
              <a:rPr lang="en-US" sz="2000" dirty="0" smtClean="0">
                <a:latin typeface="Arial" pitchFamily="34" charset="0"/>
                <a:cs typeface="Arial" pitchFamily="34" charset="0"/>
              </a:rPr>
              <a:t> </a:t>
            </a:r>
            <a:r>
              <a:rPr lang="en-US" sz="2000" dirty="0">
                <a:latin typeface="Arial" pitchFamily="34" charset="0"/>
                <a:cs typeface="Arial" pitchFamily="34" charset="0"/>
              </a:rPr>
              <a:t>can act upon sucrose </a:t>
            </a:r>
            <a:r>
              <a:rPr lang="en-US" sz="2000" dirty="0" smtClean="0">
                <a:latin typeface="Arial" pitchFamily="34" charset="0"/>
                <a:cs typeface="Arial" pitchFamily="34" charset="0"/>
              </a:rPr>
              <a:t>only.</a:t>
            </a:r>
          </a:p>
          <a:p>
            <a:pPr marL="342900" indent="-342900" algn="just">
              <a:defRPr/>
            </a:pPr>
            <a:r>
              <a:rPr lang="en-US" sz="2000" dirty="0" smtClean="0">
                <a:latin typeface="Arial" pitchFamily="34" charset="0"/>
                <a:cs typeface="Arial" pitchFamily="34" charset="0"/>
              </a:rPr>
              <a:t>     A </a:t>
            </a:r>
            <a:r>
              <a:rPr lang="en-US" sz="2000" dirty="0">
                <a:latin typeface="Arial" pitchFamily="34" charset="0"/>
                <a:cs typeface="Arial" pitchFamily="34" charset="0"/>
              </a:rPr>
              <a:t>slight change in the configuration of the substrate </a:t>
            </a:r>
            <a:r>
              <a:rPr lang="en-US" sz="2000" dirty="0" smtClean="0">
                <a:latin typeface="Arial" pitchFamily="34" charset="0"/>
                <a:cs typeface="Arial" pitchFamily="34" charset="0"/>
              </a:rPr>
              <a:t>molecule  requires </a:t>
            </a:r>
            <a:r>
              <a:rPr lang="en-US" sz="2000" dirty="0">
                <a:latin typeface="Arial" pitchFamily="34" charset="0"/>
                <a:cs typeface="Arial" pitchFamily="34" charset="0"/>
              </a:rPr>
              <a:t>action by a different enzyme</a:t>
            </a:r>
            <a:r>
              <a:rPr lang="en-US" sz="2000" dirty="0" smtClean="0">
                <a:latin typeface="Arial" pitchFamily="34" charset="0"/>
                <a:cs typeface="Arial" pitchFamily="34" charset="0"/>
              </a:rPr>
              <a:t>.</a:t>
            </a:r>
          </a:p>
          <a:p>
            <a:pPr algn="just">
              <a:defRPr/>
            </a:pPr>
            <a:endParaRPr lang="en-IN" sz="2000" dirty="0">
              <a:latin typeface="Arial" pitchFamily="34" charset="0"/>
              <a:cs typeface="Arial" pitchFamily="34" charset="0"/>
            </a:endParaRPr>
          </a:p>
          <a:p>
            <a:pPr algn="just">
              <a:defRPr/>
            </a:pPr>
            <a:r>
              <a:rPr lang="en-US" sz="2000" dirty="0">
                <a:latin typeface="Arial" pitchFamily="34" charset="0"/>
                <a:cs typeface="Arial" pitchFamily="34" charset="0"/>
              </a:rPr>
              <a:t>6) </a:t>
            </a:r>
            <a:r>
              <a:rPr lang="en-US" sz="2000" b="1" dirty="0">
                <a:latin typeface="Arial" pitchFamily="34" charset="0"/>
                <a:cs typeface="Arial" pitchFamily="34" charset="0"/>
              </a:rPr>
              <a:t>Colloidal nature:</a:t>
            </a:r>
            <a:r>
              <a:rPr lang="en-US" sz="2000" dirty="0">
                <a:latin typeface="Arial" pitchFamily="34" charset="0"/>
                <a:cs typeface="Arial" pitchFamily="34" charset="0"/>
              </a:rPr>
              <a:t> All enzymes are colloidal in nature and thus provide </a:t>
            </a:r>
            <a:r>
              <a:rPr lang="en-US" sz="2000" b="1" dirty="0">
                <a:latin typeface="Arial" pitchFamily="34" charset="0"/>
                <a:cs typeface="Arial" pitchFamily="34" charset="0"/>
              </a:rPr>
              <a:t>large</a:t>
            </a:r>
            <a:r>
              <a:rPr lang="en-US" sz="2000" dirty="0">
                <a:latin typeface="Arial" pitchFamily="34" charset="0"/>
                <a:cs typeface="Arial" pitchFamily="34" charset="0"/>
              </a:rPr>
              <a:t> </a:t>
            </a:r>
            <a:r>
              <a:rPr lang="en-US" sz="2000" b="1" dirty="0">
                <a:latin typeface="Arial" pitchFamily="34" charset="0"/>
                <a:cs typeface="Arial" pitchFamily="34" charset="0"/>
              </a:rPr>
              <a:t>surface</a:t>
            </a:r>
            <a:r>
              <a:rPr lang="en-US" sz="2000" dirty="0">
                <a:latin typeface="Arial" pitchFamily="34" charset="0"/>
                <a:cs typeface="Arial" pitchFamily="34" charset="0"/>
              </a:rPr>
              <a:t> </a:t>
            </a:r>
            <a:r>
              <a:rPr lang="en-US" sz="2000" b="1" dirty="0">
                <a:latin typeface="Arial" pitchFamily="34" charset="0"/>
                <a:cs typeface="Arial" pitchFamily="34" charset="0"/>
              </a:rPr>
              <a:t>area</a:t>
            </a:r>
            <a:r>
              <a:rPr lang="en-US" sz="2000" dirty="0">
                <a:latin typeface="Arial" pitchFamily="34" charset="0"/>
                <a:cs typeface="Arial" pitchFamily="34" charset="0"/>
              </a:rPr>
              <a:t> for reaction to take place. Colloids (colloids- gel like) are mixtures of two components i.e. dispersed particles and dispersion medium. The size of the dispersed particles is larger than dispersion medium.</a:t>
            </a:r>
            <a:endParaRPr lang="en-IN" sz="2000" dirty="0">
              <a:latin typeface="Arial" pitchFamily="34" charset="0"/>
              <a:cs typeface="Arial" pitchFamily="34" charset="0"/>
            </a:endParaRPr>
          </a:p>
        </p:txBody>
      </p:sp>
    </p:spTree>
    <p:custDataLst>
      <p:tags r:id="rId1"/>
    </p:custData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50" y="838200"/>
            <a:ext cx="7677149" cy="5847755"/>
          </a:xfrm>
          <a:prstGeom prst="rect">
            <a:avLst/>
          </a:prstGeom>
        </p:spPr>
        <p:txBody>
          <a:bodyPr wrap="square">
            <a:spAutoFit/>
          </a:bodyPr>
          <a:lstStyle/>
          <a:p>
            <a:pPr marL="342900" indent="-342900" algn="just">
              <a:buFontTx/>
              <a:buAutoNum type="arabicParenR" startAt="7"/>
              <a:defRPr/>
            </a:pPr>
            <a:r>
              <a:rPr lang="en-US" sz="2200" b="1" u="sng" dirty="0" smtClean="0">
                <a:latin typeface="Arial" pitchFamily="34" charset="0"/>
                <a:cs typeface="Arial" pitchFamily="34" charset="0"/>
              </a:rPr>
              <a:t>Enzyme optima </a:t>
            </a:r>
            <a:r>
              <a:rPr lang="en-US" sz="2200" b="1" dirty="0" smtClean="0">
                <a:latin typeface="Arial" pitchFamily="34" charset="0"/>
                <a:cs typeface="Arial" pitchFamily="34" charset="0"/>
              </a:rPr>
              <a:t>:</a:t>
            </a:r>
            <a:r>
              <a:rPr lang="en-US" sz="2200" dirty="0" smtClean="0">
                <a:latin typeface="Arial" pitchFamily="34" charset="0"/>
                <a:cs typeface="Arial" pitchFamily="34" charset="0"/>
              </a:rPr>
              <a:t> Enzymes generally work best under certain </a:t>
            </a:r>
            <a:r>
              <a:rPr lang="en-US" sz="2200" b="1" dirty="0" smtClean="0">
                <a:latin typeface="Arial" pitchFamily="34" charset="0"/>
                <a:cs typeface="Arial" pitchFamily="34" charset="0"/>
              </a:rPr>
              <a:t>narrowly</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defined</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conditions</a:t>
            </a:r>
            <a:r>
              <a:rPr lang="en-US" sz="2200" dirty="0" smtClean="0">
                <a:latin typeface="Arial" pitchFamily="34" charset="0"/>
                <a:cs typeface="Arial" pitchFamily="34" charset="0"/>
              </a:rPr>
              <a:t> referred to as optima. These include appropriate temperature and PH.</a:t>
            </a:r>
          </a:p>
          <a:p>
            <a:pPr marL="342900" indent="-342900" algn="just">
              <a:buFontTx/>
              <a:buAutoNum type="alphaLcParenR"/>
              <a:defRPr/>
            </a:pPr>
            <a:r>
              <a:rPr lang="en-US" sz="2200" b="1" dirty="0" smtClean="0">
                <a:latin typeface="Arial" pitchFamily="34" charset="0"/>
                <a:cs typeface="Arial" pitchFamily="34" charset="0"/>
              </a:rPr>
              <a:t>Temperature sensitivity :</a:t>
            </a:r>
            <a:r>
              <a:rPr lang="en-US" sz="2200" dirty="0" smtClean="0">
                <a:latin typeface="Arial" pitchFamily="34" charset="0"/>
                <a:cs typeface="Arial" pitchFamily="34" charset="0"/>
              </a:rPr>
              <a:t> Since the enzymes are proteins, they are affected by change in temperature. With increase in temperature, </a:t>
            </a:r>
            <a:r>
              <a:rPr lang="en-US" sz="2200" b="1" dirty="0" smtClean="0">
                <a:latin typeface="Arial" pitchFamily="34" charset="0"/>
                <a:cs typeface="Arial" pitchFamily="34" charset="0"/>
              </a:rPr>
              <a:t>increase</a:t>
            </a:r>
            <a:r>
              <a:rPr lang="en-US" sz="2200" dirty="0" smtClean="0">
                <a:latin typeface="Arial" pitchFamily="34" charset="0"/>
                <a:cs typeface="Arial" pitchFamily="34" charset="0"/>
              </a:rPr>
              <a:t> in enzyme activity takes place (up to 40°C). However, when temperature increases </a:t>
            </a:r>
            <a:r>
              <a:rPr lang="en-US" sz="2200" b="1" dirty="0" smtClean="0">
                <a:latin typeface="Arial" pitchFamily="34" charset="0"/>
                <a:cs typeface="Arial" pitchFamily="34" charset="0"/>
              </a:rPr>
              <a:t>above</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60°C</a:t>
            </a:r>
            <a:r>
              <a:rPr lang="en-US" sz="2200" dirty="0" smtClean="0">
                <a:latin typeface="Arial" pitchFamily="34" charset="0"/>
                <a:cs typeface="Arial" pitchFamily="34" charset="0"/>
              </a:rPr>
              <a:t> the proteins undergo </a:t>
            </a:r>
            <a:r>
              <a:rPr lang="en-US" sz="2200" b="1" dirty="0" err="1" smtClean="0">
                <a:latin typeface="Arial" pitchFamily="34" charset="0"/>
                <a:cs typeface="Arial" pitchFamily="34" charset="0"/>
              </a:rPr>
              <a:t>denaturation</a:t>
            </a:r>
            <a:r>
              <a:rPr lang="en-US" sz="2200" dirty="0" smtClean="0">
                <a:latin typeface="Arial" pitchFamily="34" charset="0"/>
                <a:cs typeface="Arial" pitchFamily="34" charset="0"/>
              </a:rPr>
              <a:t> or even complete </a:t>
            </a:r>
            <a:r>
              <a:rPr lang="en-US" sz="2200" b="1" dirty="0" smtClean="0">
                <a:latin typeface="Arial" pitchFamily="34" charset="0"/>
                <a:cs typeface="Arial" pitchFamily="34" charset="0"/>
              </a:rPr>
              <a:t>breakdown</a:t>
            </a:r>
            <a:r>
              <a:rPr lang="en-US" sz="2200" dirty="0" smtClean="0">
                <a:latin typeface="Arial" pitchFamily="34" charset="0"/>
                <a:cs typeface="Arial" pitchFamily="34" charset="0"/>
              </a:rPr>
              <a:t>. When the temperature is reduced to </a:t>
            </a:r>
            <a:r>
              <a:rPr lang="en-US" sz="2200" b="1" dirty="0" smtClean="0">
                <a:latin typeface="Arial" pitchFamily="34" charset="0"/>
                <a:cs typeface="Arial" pitchFamily="34" charset="0"/>
              </a:rPr>
              <a:t>freezing</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point</a:t>
            </a:r>
            <a:r>
              <a:rPr lang="en-US" sz="2200" dirty="0" smtClean="0">
                <a:latin typeface="Arial" pitchFamily="34" charset="0"/>
                <a:cs typeface="Arial" pitchFamily="34" charset="0"/>
              </a:rPr>
              <a:t> or below freezing point the enzymes become </a:t>
            </a:r>
            <a:r>
              <a:rPr lang="en-US" sz="2200" b="1" dirty="0" smtClean="0">
                <a:latin typeface="Arial" pitchFamily="34" charset="0"/>
                <a:cs typeface="Arial" pitchFamily="34" charset="0"/>
              </a:rPr>
              <a:t>inactivated</a:t>
            </a:r>
            <a:r>
              <a:rPr lang="en-US" sz="2200" dirty="0" smtClean="0">
                <a:latin typeface="Arial" pitchFamily="34" charset="0"/>
                <a:cs typeface="Arial" pitchFamily="34" charset="0"/>
              </a:rPr>
              <a:t> but they are not destroyed. The rate of reaction is more at optimum temperature.</a:t>
            </a:r>
          </a:p>
          <a:p>
            <a:pPr algn="just">
              <a:defRPr/>
            </a:pPr>
            <a:r>
              <a:rPr lang="en-US" sz="2200" b="1" dirty="0" smtClean="0">
                <a:latin typeface="Arial" pitchFamily="34" charset="0"/>
                <a:cs typeface="Arial" pitchFamily="34" charset="0"/>
              </a:rPr>
              <a:t>b) pH</a:t>
            </a:r>
            <a:r>
              <a:rPr lang="en-US" sz="2200" b="1" baseline="30000" dirty="0" smtClean="0">
                <a:latin typeface="Arial" pitchFamily="34" charset="0"/>
                <a:cs typeface="Arial" pitchFamily="34" charset="0"/>
              </a:rPr>
              <a:t> </a:t>
            </a:r>
            <a:r>
              <a:rPr lang="en-US" sz="2200" b="1" dirty="0" smtClean="0">
                <a:latin typeface="Arial" pitchFamily="34" charset="0"/>
                <a:cs typeface="Arial" pitchFamily="34" charset="0"/>
              </a:rPr>
              <a:t>sensitivity :</a:t>
            </a:r>
            <a:r>
              <a:rPr lang="en-US" sz="2200" dirty="0" smtClean="0">
                <a:latin typeface="Arial" pitchFamily="34" charset="0"/>
                <a:cs typeface="Arial" pitchFamily="34" charset="0"/>
              </a:rPr>
              <a:t>  Most of the enzymes are </a:t>
            </a:r>
            <a:r>
              <a:rPr lang="en-US" sz="2200" b="1" dirty="0" smtClean="0">
                <a:latin typeface="Arial" pitchFamily="34" charset="0"/>
                <a:cs typeface="Arial" pitchFamily="34" charset="0"/>
              </a:rPr>
              <a:t>specific</a:t>
            </a:r>
            <a:r>
              <a:rPr lang="en-US" sz="2200" dirty="0" smtClean="0">
                <a:latin typeface="Arial" pitchFamily="34" charset="0"/>
                <a:cs typeface="Arial" pitchFamily="34" charset="0"/>
              </a:rPr>
              <a:t> to </a:t>
            </a:r>
            <a:r>
              <a:rPr lang="en-US" sz="2200" b="1" dirty="0" smtClean="0">
                <a:latin typeface="Arial" pitchFamily="34" charset="0"/>
                <a:cs typeface="Arial" pitchFamily="34" charset="0"/>
              </a:rPr>
              <a:t>pH</a:t>
            </a:r>
            <a:r>
              <a:rPr lang="en-US" sz="2200" dirty="0" smtClean="0">
                <a:latin typeface="Arial" pitchFamily="34" charset="0"/>
                <a:cs typeface="Arial" pitchFamily="34" charset="0"/>
              </a:rPr>
              <a:t> and remain active within particular range of </a:t>
            </a:r>
            <a:r>
              <a:rPr lang="en-US" sz="2200" dirty="0" err="1" smtClean="0">
                <a:latin typeface="Arial" pitchFamily="34" charset="0"/>
                <a:cs typeface="Arial" pitchFamily="34" charset="0"/>
              </a:rPr>
              <a:t>pH.</a:t>
            </a:r>
            <a:r>
              <a:rPr lang="en-US" sz="2200" dirty="0" smtClean="0">
                <a:latin typeface="Arial" pitchFamily="34" charset="0"/>
                <a:cs typeface="Arial" pitchFamily="34" charset="0"/>
              </a:rPr>
              <a:t> The strong acid or strong base denatures enzymes. Most of the intracellular enzymes function best around </a:t>
            </a:r>
            <a:r>
              <a:rPr lang="en-US" sz="2200" b="1" dirty="0" smtClean="0">
                <a:latin typeface="Arial" pitchFamily="34" charset="0"/>
                <a:cs typeface="Arial" pitchFamily="34" charset="0"/>
              </a:rPr>
              <a:t>neutral</a:t>
            </a:r>
            <a:r>
              <a:rPr lang="en-US" sz="2200" dirty="0" smtClean="0">
                <a:latin typeface="Arial" pitchFamily="34" charset="0"/>
                <a:cs typeface="Arial" pitchFamily="34" charset="0"/>
              </a:rPr>
              <a:t> </a:t>
            </a:r>
            <a:r>
              <a:rPr lang="en-US" sz="2200" b="1" dirty="0" smtClean="0">
                <a:latin typeface="Arial" pitchFamily="34" charset="0"/>
                <a:cs typeface="Arial" pitchFamily="34" charset="0"/>
              </a:rPr>
              <a:t>pH</a:t>
            </a:r>
            <a:endParaRPr lang="en-IN" sz="2200" dirty="0">
              <a:latin typeface="Arial" pitchFamily="34" charset="0"/>
              <a:cs typeface="Arial" pitchFamily="34" charset="0"/>
            </a:endParaRPr>
          </a:p>
        </p:txBody>
      </p:sp>
    </p:spTree>
    <p:custDataLst>
      <p:tags r:id="rId1"/>
    </p:custData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srcRect/>
          <a:stretch>
            <a:fillRect/>
          </a:stretch>
        </p:blipFill>
        <p:spPr bwMode="auto">
          <a:xfrm>
            <a:off x="381000" y="381000"/>
            <a:ext cx="7439025"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Aarif\Academic\BIOLOGY\Images\biomolecules\proteins\amino acid.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1" y="620712"/>
            <a:ext cx="7467599" cy="539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474663"/>
            <a:ext cx="7380287" cy="5170646"/>
          </a:xfrm>
          <a:prstGeom prst="rect">
            <a:avLst/>
          </a:prstGeom>
        </p:spPr>
        <p:txBody>
          <a:bodyPr wrap="square">
            <a:spAutoFit/>
          </a:bodyPr>
          <a:lstStyle/>
          <a:p>
            <a:pPr marL="457200" indent="-457200" algn="just">
              <a:buAutoNum type="arabicParenR" startAt="8"/>
              <a:defRPr/>
            </a:pPr>
            <a:r>
              <a:rPr lang="en-US" sz="2200" b="1" dirty="0" smtClean="0">
                <a:latin typeface="Arial" pitchFamily="34" charset="0"/>
                <a:cs typeface="Arial" pitchFamily="34" charset="0"/>
              </a:rPr>
              <a:t>Concentration </a:t>
            </a:r>
            <a:r>
              <a:rPr lang="en-US" sz="2200" b="1" dirty="0">
                <a:latin typeface="Arial" pitchFamily="34" charset="0"/>
                <a:cs typeface="Arial" pitchFamily="34" charset="0"/>
              </a:rPr>
              <a:t>of enzyme and substrate :</a:t>
            </a:r>
            <a:r>
              <a:rPr lang="en-US" sz="2200" dirty="0">
                <a:latin typeface="Arial" pitchFamily="34" charset="0"/>
                <a:cs typeface="Arial" pitchFamily="34" charset="0"/>
              </a:rPr>
              <a:t> The rate of reaction is proportionate to the concentration of the reacting molecules. If the </a:t>
            </a:r>
            <a:r>
              <a:rPr lang="en-US" sz="2200" b="1" dirty="0">
                <a:latin typeface="Arial" pitchFamily="34" charset="0"/>
                <a:cs typeface="Arial" pitchFamily="34" charset="0"/>
              </a:rPr>
              <a:t>substrate</a:t>
            </a:r>
            <a:r>
              <a:rPr lang="en-US" sz="2200" dirty="0">
                <a:latin typeface="Arial" pitchFamily="34" charset="0"/>
                <a:cs typeface="Arial" pitchFamily="34" charset="0"/>
              </a:rPr>
              <a:t> </a:t>
            </a:r>
            <a:r>
              <a:rPr lang="en-US" sz="2200" b="1" dirty="0">
                <a:latin typeface="Arial" pitchFamily="34" charset="0"/>
                <a:cs typeface="Arial" pitchFamily="34" charset="0"/>
              </a:rPr>
              <a:t>concentration</a:t>
            </a:r>
            <a:r>
              <a:rPr lang="en-US" sz="2200" dirty="0">
                <a:latin typeface="Arial" pitchFamily="34" charset="0"/>
                <a:cs typeface="Arial" pitchFamily="34" charset="0"/>
              </a:rPr>
              <a:t> is increased the rate of </a:t>
            </a:r>
            <a:r>
              <a:rPr lang="en-US" sz="2200" b="1" dirty="0">
                <a:latin typeface="Arial" pitchFamily="34" charset="0"/>
                <a:cs typeface="Arial" pitchFamily="34" charset="0"/>
              </a:rPr>
              <a:t>enzyme</a:t>
            </a:r>
            <a:r>
              <a:rPr lang="en-US" sz="2200" dirty="0">
                <a:latin typeface="Arial" pitchFamily="34" charset="0"/>
                <a:cs typeface="Arial" pitchFamily="34" charset="0"/>
              </a:rPr>
              <a:t> </a:t>
            </a:r>
            <a:r>
              <a:rPr lang="en-US" sz="2200" b="1" dirty="0">
                <a:latin typeface="Arial" pitchFamily="34" charset="0"/>
                <a:cs typeface="Arial" pitchFamily="34" charset="0"/>
              </a:rPr>
              <a:t>action</a:t>
            </a:r>
            <a:r>
              <a:rPr lang="en-US" sz="2200" dirty="0">
                <a:latin typeface="Arial" pitchFamily="34" charset="0"/>
                <a:cs typeface="Arial" pitchFamily="34" charset="0"/>
              </a:rPr>
              <a:t> also increases up to certain limit. Beyond a certain concentration, the enzyme molecules remain saturated with substrate molecules and the activity becomes steady.</a:t>
            </a:r>
          </a:p>
          <a:p>
            <a:pPr marL="457200" indent="-457200" algn="just">
              <a:buAutoNum type="arabicParenR" startAt="8"/>
              <a:defRPr/>
            </a:pPr>
            <a:endParaRPr lang="en-IN" sz="2200" b="1" dirty="0" smtClean="0">
              <a:latin typeface="Arial" pitchFamily="34" charset="0"/>
              <a:cs typeface="Arial" pitchFamily="34" charset="0"/>
            </a:endParaRPr>
          </a:p>
          <a:p>
            <a:pPr algn="just">
              <a:defRPr/>
            </a:pPr>
            <a:r>
              <a:rPr lang="en-US" sz="2200" b="1" dirty="0" smtClean="0">
                <a:latin typeface="Arial" pitchFamily="34" charset="0"/>
                <a:cs typeface="Arial" pitchFamily="34" charset="0"/>
              </a:rPr>
              <a:t>9</a:t>
            </a:r>
            <a:r>
              <a:rPr lang="en-US" sz="2200" b="1" dirty="0">
                <a:latin typeface="Arial" pitchFamily="34" charset="0"/>
                <a:cs typeface="Arial" pitchFamily="34" charset="0"/>
              </a:rPr>
              <a:t>)   Enzyme inhibitors : </a:t>
            </a:r>
            <a:r>
              <a:rPr lang="en-US" sz="2200" dirty="0">
                <a:latin typeface="Arial" pitchFamily="34" charset="0"/>
                <a:cs typeface="Arial" pitchFamily="34" charset="0"/>
              </a:rPr>
              <a:t>Enzyme inhibitors are certain products which inhibit enzyme activity. During the reaction, if the </a:t>
            </a:r>
            <a:r>
              <a:rPr lang="en-US" sz="2200" b="1" dirty="0">
                <a:latin typeface="Arial" pitchFamily="34" charset="0"/>
                <a:cs typeface="Arial" pitchFamily="34" charset="0"/>
              </a:rPr>
              <a:t>active</a:t>
            </a:r>
            <a:r>
              <a:rPr lang="en-US" sz="2200" dirty="0">
                <a:latin typeface="Arial" pitchFamily="34" charset="0"/>
                <a:cs typeface="Arial" pitchFamily="34" charset="0"/>
              </a:rPr>
              <a:t> </a:t>
            </a:r>
            <a:r>
              <a:rPr lang="en-US" sz="2200" b="1" dirty="0">
                <a:latin typeface="Arial" pitchFamily="34" charset="0"/>
                <a:cs typeface="Arial" pitchFamily="34" charset="0"/>
              </a:rPr>
              <a:t>site</a:t>
            </a:r>
            <a:r>
              <a:rPr lang="en-US" sz="2200" dirty="0">
                <a:latin typeface="Arial" pitchFamily="34" charset="0"/>
                <a:cs typeface="Arial" pitchFamily="34" charset="0"/>
              </a:rPr>
              <a:t> of enzyme is occupied by these </a:t>
            </a:r>
            <a:r>
              <a:rPr lang="en-US" sz="2200" b="1" dirty="0">
                <a:latin typeface="Arial" pitchFamily="34" charset="0"/>
                <a:cs typeface="Arial" pitchFamily="34" charset="0"/>
              </a:rPr>
              <a:t>inhibitors</a:t>
            </a:r>
            <a:r>
              <a:rPr lang="en-US" sz="2200" dirty="0">
                <a:latin typeface="Arial" pitchFamily="34" charset="0"/>
                <a:cs typeface="Arial" pitchFamily="34" charset="0"/>
              </a:rPr>
              <a:t> instead of substrate molecules and the </a:t>
            </a:r>
            <a:r>
              <a:rPr lang="en-US" sz="2200" b="1" dirty="0">
                <a:latin typeface="Arial" pitchFamily="34" charset="0"/>
                <a:cs typeface="Arial" pitchFamily="34" charset="0"/>
              </a:rPr>
              <a:t>activity</a:t>
            </a:r>
            <a:r>
              <a:rPr lang="en-US" sz="2200" dirty="0">
                <a:latin typeface="Arial" pitchFamily="34" charset="0"/>
                <a:cs typeface="Arial" pitchFamily="34" charset="0"/>
              </a:rPr>
              <a:t> of enzyme is </a:t>
            </a:r>
            <a:r>
              <a:rPr lang="en-US" sz="2200" b="1" dirty="0">
                <a:latin typeface="Arial" pitchFamily="34" charset="0"/>
                <a:cs typeface="Arial" pitchFamily="34" charset="0"/>
              </a:rPr>
              <a:t>lost</a:t>
            </a:r>
            <a:r>
              <a:rPr lang="en-US" sz="2200" dirty="0">
                <a:latin typeface="Arial" pitchFamily="34" charset="0"/>
                <a:cs typeface="Arial" pitchFamily="34" charset="0"/>
              </a:rPr>
              <a:t>. These substances are like substrate molecules in their </a:t>
            </a:r>
            <a:r>
              <a:rPr lang="en-US" sz="2200" b="1" dirty="0">
                <a:latin typeface="Arial" pitchFamily="34" charset="0"/>
                <a:cs typeface="Arial" pitchFamily="34" charset="0"/>
              </a:rPr>
              <a:t>structure</a:t>
            </a:r>
            <a:r>
              <a:rPr lang="en-US" sz="2200" dirty="0">
                <a:latin typeface="Arial" pitchFamily="34" charset="0"/>
                <a:cs typeface="Arial" pitchFamily="34" charset="0"/>
              </a:rPr>
              <a:t> and are called </a:t>
            </a:r>
            <a:r>
              <a:rPr lang="en-US" sz="2200" b="1" dirty="0">
                <a:latin typeface="Arial" pitchFamily="34" charset="0"/>
                <a:cs typeface="Arial" pitchFamily="34" charset="0"/>
              </a:rPr>
              <a:t>competitive</a:t>
            </a:r>
            <a:r>
              <a:rPr lang="en-US" sz="2200" dirty="0">
                <a:latin typeface="Arial" pitchFamily="34" charset="0"/>
                <a:cs typeface="Arial" pitchFamily="34" charset="0"/>
              </a:rPr>
              <a:t> </a:t>
            </a:r>
            <a:r>
              <a:rPr lang="en-US" sz="2200" b="1" dirty="0">
                <a:latin typeface="Arial" pitchFamily="34" charset="0"/>
                <a:cs typeface="Arial" pitchFamily="34" charset="0"/>
              </a:rPr>
              <a:t>inhibitors</a:t>
            </a:r>
            <a:r>
              <a:rPr lang="en-US" sz="2200" dirty="0">
                <a:latin typeface="Arial" pitchFamily="34" charset="0"/>
                <a:cs typeface="Arial" pitchFamily="34" charset="0"/>
              </a:rPr>
              <a:t>.</a:t>
            </a:r>
            <a:endParaRPr lang="en-IN" sz="2200" dirty="0">
              <a:latin typeface="Arial" pitchFamily="34" charset="0"/>
              <a:cs typeface="Arial" pitchFamily="34" charset="0"/>
            </a:endParaRPr>
          </a:p>
        </p:txBody>
      </p:sp>
    </p:spTree>
    <p:custDataLst>
      <p:tags r:id="rId1"/>
    </p:custData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6"/>
          <p:cNvSpPr>
            <a:spLocks noChangeArrowheads="1"/>
          </p:cNvSpPr>
          <p:nvPr/>
        </p:nvSpPr>
        <p:spPr bwMode="auto">
          <a:xfrm>
            <a:off x="152400" y="347663"/>
            <a:ext cx="239713"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0" hangingPunct="0">
              <a:tabLst>
                <a:tab pos="3190875" algn="ctr"/>
                <a:tab pos="4295775" algn="l"/>
              </a:tabLst>
            </a:pPr>
            <a:r>
              <a:rPr lang="en-US" sz="1000">
                <a:latin typeface="Times New Roman" pitchFamily="18" charset="0"/>
                <a:cs typeface="Calibri" pitchFamily="34" charset="0"/>
              </a:rPr>
              <a:t>' </a:t>
            </a:r>
            <a:endParaRPr lang="en-US" sz="800"/>
          </a:p>
          <a:p>
            <a:pPr eaLnBrk="0" hangingPunct="0">
              <a:tabLst>
                <a:tab pos="3190875" algn="ctr"/>
                <a:tab pos="4295775" algn="l"/>
              </a:tabLst>
            </a:pPr>
            <a:endParaRPr lang="en-US"/>
          </a:p>
        </p:txBody>
      </p:sp>
      <p:pic>
        <p:nvPicPr>
          <p:cNvPr id="63494" name="Picture 9"/>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827088" y="808038"/>
            <a:ext cx="6869112" cy="529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Enzyme Inhibition | Biochemistry | Microbe Notes"/>
          <p:cNvPicPr>
            <a:picLocks noChangeAspect="1" noChangeArrowheads="1"/>
          </p:cNvPicPr>
          <p:nvPr/>
        </p:nvPicPr>
        <p:blipFill>
          <a:blip r:embed="rId2"/>
          <a:srcRect/>
          <a:stretch>
            <a:fillRect/>
          </a:stretch>
        </p:blipFill>
        <p:spPr bwMode="auto">
          <a:xfrm>
            <a:off x="304800" y="419099"/>
            <a:ext cx="7620000" cy="6057901"/>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Enzyme Cofactors Some enzymes require cofactors to be active ..."/>
          <p:cNvPicPr>
            <a:picLocks noChangeAspect="1" noChangeArrowheads="1"/>
          </p:cNvPicPr>
          <p:nvPr/>
        </p:nvPicPr>
        <p:blipFill>
          <a:blip r:embed="rId2"/>
          <a:srcRect/>
          <a:stretch>
            <a:fillRect/>
          </a:stretch>
        </p:blipFill>
        <p:spPr bwMode="auto">
          <a:xfrm>
            <a:off x="307975" y="381000"/>
            <a:ext cx="7464425" cy="6172200"/>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4" name="Picture 4" descr="Enzyme Cofactors Some enzymes require cofactors to be active ..."/>
          <p:cNvPicPr>
            <a:picLocks noChangeAspect="1" noChangeArrowheads="1"/>
          </p:cNvPicPr>
          <p:nvPr/>
        </p:nvPicPr>
        <p:blipFill>
          <a:blip r:embed="rId2"/>
          <a:srcRect/>
          <a:stretch>
            <a:fillRect/>
          </a:stretch>
        </p:blipFill>
        <p:spPr bwMode="auto">
          <a:xfrm>
            <a:off x="155575" y="152400"/>
            <a:ext cx="7845425" cy="6477000"/>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Vitamins and Minerals - Deficiency Diseases | PMF IAS"/>
          <p:cNvPicPr>
            <a:picLocks noChangeAspect="1" noChangeArrowheads="1"/>
          </p:cNvPicPr>
          <p:nvPr/>
        </p:nvPicPr>
        <p:blipFill>
          <a:blip r:embed="rId2"/>
          <a:srcRect/>
          <a:stretch>
            <a:fillRect/>
          </a:stretch>
        </p:blipFill>
        <p:spPr bwMode="auto">
          <a:xfrm>
            <a:off x="307975" y="663575"/>
            <a:ext cx="7464425" cy="5127625"/>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secondary metabolites ?</a:t>
            </a:r>
            <a:endParaRPr lang="en-US" dirty="0"/>
          </a:p>
        </p:txBody>
      </p:sp>
      <p:sp>
        <p:nvSpPr>
          <p:cNvPr id="3" name="Content Placeholder 2"/>
          <p:cNvSpPr>
            <a:spLocks noGrp="1"/>
          </p:cNvSpPr>
          <p:nvPr>
            <p:ph idx="1"/>
          </p:nvPr>
        </p:nvSpPr>
        <p:spPr>
          <a:xfrm>
            <a:off x="457200" y="1609416"/>
            <a:ext cx="7467600" cy="4846320"/>
          </a:xfrm>
        </p:spPr>
        <p:txBody>
          <a:bodyPr>
            <a:normAutofit lnSpcReduction="10000"/>
          </a:bodyPr>
          <a:lstStyle/>
          <a:p>
            <a:pPr algn="just"/>
            <a:r>
              <a:rPr lang="en-US" b="1" dirty="0" smtClean="0"/>
              <a:t>Secondary metabolites :</a:t>
            </a:r>
            <a:r>
              <a:rPr lang="en-US" dirty="0" smtClean="0"/>
              <a:t/>
            </a:r>
            <a:br>
              <a:rPr lang="en-US" dirty="0" smtClean="0"/>
            </a:br>
            <a:r>
              <a:rPr lang="en-US" dirty="0" smtClean="0"/>
              <a:t> The materials which do not require for normal growth and development are called secondary metabolites.</a:t>
            </a:r>
          </a:p>
          <a:p>
            <a:pPr algn="just"/>
            <a:r>
              <a:rPr lang="en-US" dirty="0" smtClean="0"/>
              <a:t> These are the by-products of plants, </a:t>
            </a:r>
            <a:r>
              <a:rPr lang="en-US" dirty="0" err="1" smtClean="0"/>
              <a:t>eg</a:t>
            </a:r>
            <a:r>
              <a:rPr lang="en-US" dirty="0" smtClean="0"/>
              <a:t>: Alkaloids, Tannins, Resins, Gums and Latex etc, Though plants produce these chemicals for their own use man found the usage of these chemicals for own benefits. They are generally </a:t>
            </a:r>
            <a:r>
              <a:rPr lang="en-US" dirty="0" err="1" smtClean="0"/>
              <a:t>coloured</a:t>
            </a:r>
            <a:r>
              <a:rPr lang="en-US" dirty="0" smtClean="0"/>
              <a:t> and fragrant.</a:t>
            </a:r>
            <a:br>
              <a:rPr lang="en-US" dirty="0" smtClean="0"/>
            </a:br>
            <a:r>
              <a:rPr lang="en-US" dirty="0" smtClean="0"/>
              <a:t>1) </a:t>
            </a:r>
            <a:r>
              <a:rPr lang="en-US" b="1" dirty="0" smtClean="0"/>
              <a:t>Alkaloids:</a:t>
            </a:r>
            <a:r>
              <a:rPr lang="en-US" dirty="0" smtClean="0"/>
              <a:t> These are nitrogenous by-products and poisonous. These are stored in different parts of the plants.</a:t>
            </a:r>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metabolites</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2) </a:t>
            </a:r>
            <a:r>
              <a:rPr lang="en-US" b="1" dirty="0" smtClean="0"/>
              <a:t>Tannins</a:t>
            </a:r>
            <a:r>
              <a:rPr lang="en-US" dirty="0" smtClean="0"/>
              <a:t>: Tannins are carbon compounds. These are stored in different parts of the plant and are deep brown in </a:t>
            </a:r>
            <a:r>
              <a:rPr lang="en-US" dirty="0" err="1" smtClean="0"/>
              <a:t>colour</a:t>
            </a:r>
            <a:r>
              <a:rPr lang="en-US" dirty="0" smtClean="0"/>
              <a:t>. Tannins are used in tanning of leather and in </a:t>
            </a:r>
            <a:r>
              <a:rPr lang="en-US" dirty="0" err="1" smtClean="0"/>
              <a:t>medicines,e.g.Cassia,Acacia</a:t>
            </a:r>
            <a:r>
              <a:rPr lang="en-US" dirty="0" smtClean="0"/>
              <a:t>.</a:t>
            </a:r>
            <a:br>
              <a:rPr lang="en-US" dirty="0" smtClean="0"/>
            </a:br>
            <a:r>
              <a:rPr lang="en-US" dirty="0" smtClean="0"/>
              <a:t>3) </a:t>
            </a:r>
            <a:r>
              <a:rPr lang="en-US" b="1" dirty="0" smtClean="0"/>
              <a:t>Resin:</a:t>
            </a:r>
            <a:r>
              <a:rPr lang="en-US" dirty="0" smtClean="0"/>
              <a:t> Occur mostly in Gymnosperms in specialized passages called resin passages. These are used in varnishes, e.g. </a:t>
            </a:r>
            <a:r>
              <a:rPr lang="en-US" dirty="0" err="1" smtClean="0"/>
              <a:t>Pinus</a:t>
            </a:r>
            <a:r>
              <a:rPr lang="en-US" dirty="0" smtClean="0"/>
              <a:t>.</a:t>
            </a:r>
            <a:br>
              <a:rPr lang="en-US" dirty="0" smtClean="0"/>
            </a:br>
            <a:r>
              <a:rPr lang="en-US" dirty="0" smtClean="0"/>
              <a:t>4) </a:t>
            </a:r>
            <a:r>
              <a:rPr lang="en-US" b="1" dirty="0" smtClean="0"/>
              <a:t>Gums</a:t>
            </a:r>
            <a:r>
              <a:rPr lang="en-US" dirty="0" smtClean="0"/>
              <a:t>: Plants like </a:t>
            </a:r>
            <a:r>
              <a:rPr lang="en-US" dirty="0" err="1" smtClean="0"/>
              <a:t>Neem</a:t>
            </a:r>
            <a:r>
              <a:rPr lang="en-US" dirty="0" smtClean="0"/>
              <a:t>, Acacia oozes out a sticky substance called gum. When branches are cut. The gum swells by absorbing water and helps in the healing of damaged parts of a plant. Gums are economically valuable and used as adhesives and binding agents in the preparation of the medicines, food, etc.</a:t>
            </a:r>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metabolites</a:t>
            </a:r>
            <a:endParaRPr lang="en-US" dirty="0"/>
          </a:p>
        </p:txBody>
      </p:sp>
      <p:sp>
        <p:nvSpPr>
          <p:cNvPr id="3" name="Content Placeholder 2"/>
          <p:cNvSpPr>
            <a:spLocks noGrp="1"/>
          </p:cNvSpPr>
          <p:nvPr>
            <p:ph idx="1"/>
          </p:nvPr>
        </p:nvSpPr>
        <p:spPr/>
        <p:txBody>
          <a:bodyPr/>
          <a:lstStyle/>
          <a:p>
            <a:pPr algn="just"/>
            <a:r>
              <a:rPr lang="en-US" dirty="0" smtClean="0"/>
              <a:t>5) </a:t>
            </a:r>
            <a:r>
              <a:rPr lang="en-US" b="1" dirty="0" smtClean="0"/>
              <a:t>Latex</a:t>
            </a:r>
            <a:r>
              <a:rPr lang="en-US" dirty="0" smtClean="0"/>
              <a:t>: Latex is a sticky, milky white substance secreted by plants. Latex is stored in latex cells or latex vessels. From the latex of </a:t>
            </a:r>
            <a:r>
              <a:rPr lang="en-US" i="1" dirty="0" err="1" smtClean="0"/>
              <a:t>Hevea</a:t>
            </a:r>
            <a:r>
              <a:rPr lang="en-US" i="1" dirty="0" smtClean="0"/>
              <a:t> </a:t>
            </a:r>
            <a:r>
              <a:rPr lang="en-US" i="1" dirty="0" err="1" smtClean="0"/>
              <a:t>braziliensis</a:t>
            </a:r>
            <a:r>
              <a:rPr lang="en-US" i="1" dirty="0" smtClean="0"/>
              <a:t> </a:t>
            </a:r>
            <a:r>
              <a:rPr lang="en-US" dirty="0" smtClean="0"/>
              <a:t>(Rubber plant) </a:t>
            </a:r>
            <a:r>
              <a:rPr lang="en-US" dirty="0" err="1" smtClean="0"/>
              <a:t>rub¬ber</a:t>
            </a:r>
            <a:r>
              <a:rPr lang="en-US" dirty="0" smtClean="0"/>
              <a:t> is prepared. Latex from </a:t>
            </a:r>
            <a:r>
              <a:rPr lang="en-US" dirty="0" err="1" smtClean="0"/>
              <a:t>Jatropa</a:t>
            </a:r>
            <a:r>
              <a:rPr lang="en-US" dirty="0" smtClean="0"/>
              <a:t> is the source of bio-diesel.</a:t>
            </a:r>
            <a:br>
              <a:rPr lang="en-US" dirty="0" smtClean="0"/>
            </a:br>
            <a:r>
              <a:rPr lang="en-US" dirty="0" smtClean="0"/>
              <a:t>6) Modern chewing gum originally made of chick natural latex from plant.</a:t>
            </a:r>
            <a:endParaRPr 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metabolites</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b="1" dirty="0" smtClean="0"/>
              <a:t>7.Abrin</a:t>
            </a:r>
            <a:r>
              <a:rPr lang="en-US" dirty="0" smtClean="0"/>
              <a:t> is a natural poison that is found in the seeds of a plant called the rosary pea or jequirity pea. These seeds are red with a black spot covering one end. </a:t>
            </a:r>
            <a:r>
              <a:rPr lang="en-US" b="1" dirty="0" err="1" smtClean="0"/>
              <a:t>Abrin</a:t>
            </a:r>
            <a:r>
              <a:rPr lang="en-US" dirty="0" smtClean="0"/>
              <a:t> is similar to </a:t>
            </a:r>
            <a:r>
              <a:rPr lang="en-US" dirty="0" err="1" smtClean="0"/>
              <a:t>ricin</a:t>
            </a:r>
            <a:r>
              <a:rPr lang="en-US" dirty="0" smtClean="0"/>
              <a:t>, a toxin that also is found in the seeds of a plant (the castor bean plant).</a:t>
            </a:r>
          </a:p>
          <a:p>
            <a:pPr algn="just"/>
            <a:r>
              <a:rPr lang="en-US" b="1" dirty="0" smtClean="0"/>
              <a:t>8.Ricin</a:t>
            </a:r>
            <a:r>
              <a:rPr lang="en-US" dirty="0" smtClean="0"/>
              <a:t>, a </a:t>
            </a:r>
            <a:r>
              <a:rPr lang="en-US" dirty="0" err="1" smtClean="0"/>
              <a:t>lectin</a:t>
            </a:r>
            <a:r>
              <a:rPr lang="en-US" dirty="0" smtClean="0"/>
              <a:t>(a class of proteins, chiefly of plant origin, which bind specifically to certain sugars and so cause agglutination of particular cell types) produced in the seeds of the castor oil plant, </a:t>
            </a:r>
            <a:r>
              <a:rPr lang="en-US" dirty="0" err="1" smtClean="0"/>
              <a:t>Ricinus</a:t>
            </a:r>
            <a:r>
              <a:rPr lang="en-US" dirty="0" smtClean="0"/>
              <a:t> </a:t>
            </a:r>
            <a:r>
              <a:rPr lang="en-US" dirty="0" err="1" smtClean="0"/>
              <a:t>communis</a:t>
            </a:r>
            <a:r>
              <a:rPr lang="en-US" dirty="0" smtClean="0"/>
              <a:t>, is a highly potent toxin. A dose of purified </a:t>
            </a:r>
            <a:r>
              <a:rPr lang="en-US" dirty="0" err="1" smtClean="0"/>
              <a:t>ricin</a:t>
            </a:r>
            <a:r>
              <a:rPr lang="en-US" dirty="0" smtClean="0"/>
              <a:t> powder the size of a few grains of table salt can kill an adult human.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sgj\Desktop\trans image\amino-acid-17-638.jpg"/>
          <p:cNvPicPr>
            <a:picLocks noChangeAspect="1" noChangeArrowheads="1"/>
          </p:cNvPicPr>
          <p:nvPr/>
        </p:nvPicPr>
        <p:blipFill>
          <a:blip r:embed="rId3"/>
          <a:srcRect/>
          <a:stretch>
            <a:fillRect/>
          </a:stretch>
        </p:blipFill>
        <p:spPr bwMode="auto">
          <a:xfrm>
            <a:off x="314325" y="228600"/>
            <a:ext cx="7610475" cy="6243638"/>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metabolites</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9. </a:t>
            </a:r>
            <a:r>
              <a:rPr lang="en-US" b="1" dirty="0" smtClean="0"/>
              <a:t>Morphine</a:t>
            </a:r>
            <a:r>
              <a:rPr lang="en-US" dirty="0" smtClean="0"/>
              <a:t> was first extracted from opium in a pure form in the early nineteenth century. It was used widely as a painkiller during the American Civil War, and many soldiers became addicted. This is narcotic  means medically to any psychoactive compound with sleep-inducing properties, and euphoric properties as well.</a:t>
            </a:r>
          </a:p>
          <a:p>
            <a:pPr algn="just"/>
            <a:r>
              <a:rPr lang="en-US" dirty="0" smtClean="0"/>
              <a:t>10. </a:t>
            </a:r>
            <a:r>
              <a:rPr lang="en-US" b="1" dirty="0" smtClean="0"/>
              <a:t>Codeine</a:t>
            </a:r>
            <a:r>
              <a:rPr lang="en-US" dirty="0" smtClean="0"/>
              <a:t>, a less powerful drug that is found in opium but can be synthesized (man-made), was first isolated in 1830 in France by Jean-Pierre </a:t>
            </a:r>
            <a:r>
              <a:rPr lang="en-US" dirty="0" err="1" smtClean="0"/>
              <a:t>Robiquet</a:t>
            </a:r>
            <a:r>
              <a:rPr lang="en-US" dirty="0" smtClean="0"/>
              <a:t>, to replace raw opium for medical purposes. It is used mainly as a cough remedy.</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metabolites</a:t>
            </a:r>
            <a:endParaRPr lang="en-US" dirty="0"/>
          </a:p>
        </p:txBody>
      </p:sp>
      <p:sp>
        <p:nvSpPr>
          <p:cNvPr id="3" name="Content Placeholder 2"/>
          <p:cNvSpPr>
            <a:spLocks noGrp="1"/>
          </p:cNvSpPr>
          <p:nvPr>
            <p:ph idx="1"/>
          </p:nvPr>
        </p:nvSpPr>
        <p:spPr/>
        <p:txBody>
          <a:bodyPr/>
          <a:lstStyle/>
          <a:p>
            <a:pPr algn="just"/>
            <a:r>
              <a:rPr lang="en-US" dirty="0" smtClean="0"/>
              <a:t>11.</a:t>
            </a:r>
            <a:r>
              <a:rPr lang="en-US" b="1" dirty="0" smtClean="0"/>
              <a:t> </a:t>
            </a:r>
            <a:r>
              <a:rPr lang="en-US" b="1" dirty="0" err="1" smtClean="0"/>
              <a:t>Concanavalin</a:t>
            </a:r>
            <a:r>
              <a:rPr lang="en-US" dirty="0" smtClean="0"/>
              <a:t> A (Con A) is a plant </a:t>
            </a:r>
            <a:r>
              <a:rPr lang="en-US" dirty="0" err="1" smtClean="0"/>
              <a:t>lectin</a:t>
            </a:r>
            <a:r>
              <a:rPr lang="en-US" dirty="0" smtClean="0"/>
              <a:t> that is purified from jack beans. Con A binds to the mannose residues of various </a:t>
            </a:r>
            <a:r>
              <a:rPr lang="en-US" dirty="0" err="1" smtClean="0"/>
              <a:t>glycoproteins</a:t>
            </a:r>
            <a:r>
              <a:rPr lang="en-US" dirty="0" smtClean="0"/>
              <a:t> and activates lymphocytes. When Con A is administered to mice, liver injury that depends on the activation of T lymphocytes by macrophages occurs </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are-secondary-metabolites-briefly-explain-their-uses-45"/>
          <p:cNvPicPr>
            <a:picLocks noChangeAspect="1" noChangeArrowheads="1"/>
          </p:cNvPicPr>
          <p:nvPr/>
        </p:nvPicPr>
        <p:blipFill>
          <a:blip r:embed="rId2"/>
          <a:srcRect/>
          <a:stretch>
            <a:fillRect/>
          </a:stretch>
        </p:blipFill>
        <p:spPr bwMode="auto">
          <a:xfrm>
            <a:off x="307975" y="361949"/>
            <a:ext cx="7464425" cy="6267451"/>
          </a:xfrm>
          <a:prstGeom prst="rect">
            <a:avLst/>
          </a:prstGeom>
          <a:noFill/>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Peptide bond</a:t>
            </a:r>
            <a:endParaRPr lang="en-US" dirty="0"/>
          </a:p>
        </p:txBody>
      </p:sp>
      <p:pic>
        <p:nvPicPr>
          <p:cNvPr id="4" name="Peptide Bonds - Amino Acids - JEE Concept - Chemistry.mp4">
            <a:hlinkClick r:id="" action="ppaction://media"/>
          </p:cNvPr>
          <p:cNvPicPr>
            <a:picLocks noGrp="1" noRot="1" noChangeAspect="1"/>
          </p:cNvPicPr>
          <p:nvPr>
            <p:ph idx="1"/>
            <a:videoFile r:link="rId1"/>
          </p:nvPr>
        </p:nvPicPr>
        <p:blipFill>
          <a:blip r:embed="rId3"/>
          <a:stretch>
            <a:fillRect/>
          </a:stretch>
        </p:blipFill>
        <p:spPr>
          <a:xfrm>
            <a:off x="914400" y="1447800"/>
            <a:ext cx="6096000"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Glycosidic</a:t>
            </a:r>
            <a:r>
              <a:rPr lang="en-US" dirty="0" smtClean="0"/>
              <a:t> bond</a:t>
            </a:r>
            <a:endParaRPr lang="en-US" dirty="0"/>
          </a:p>
        </p:txBody>
      </p:sp>
      <p:pic>
        <p:nvPicPr>
          <p:cNvPr id="4" name="glycosidic bonding.mp4">
            <a:hlinkClick r:id="" action="ppaction://media"/>
          </p:cNvPr>
          <p:cNvPicPr>
            <a:picLocks noGrp="1" noRot="1" noChangeAspect="1"/>
          </p:cNvPicPr>
          <p:nvPr>
            <p:ph idx="1"/>
            <a:videoFile r:link="rId1"/>
          </p:nvPr>
        </p:nvPicPr>
        <p:blipFill>
          <a:blip r:embed="rId3"/>
          <a:stretch>
            <a:fillRect/>
          </a:stretch>
        </p:blipFill>
        <p:spPr>
          <a:xfrm>
            <a:off x="1066800" y="1600200"/>
            <a:ext cx="6019800"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logical molecules"/>
          <p:cNvPicPr>
            <a:picLocks noChangeAspect="1" noChangeArrowheads="1"/>
          </p:cNvPicPr>
          <p:nvPr/>
        </p:nvPicPr>
        <p:blipFill>
          <a:blip r:embed="rId2"/>
          <a:srcRect/>
          <a:stretch>
            <a:fillRect/>
          </a:stretch>
        </p:blipFill>
        <p:spPr bwMode="auto">
          <a:xfrm>
            <a:off x="155574" y="404812"/>
            <a:ext cx="7540625" cy="607218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95288" y="547688"/>
            <a:ext cx="2411412" cy="48101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AMINO ACIDS</a:t>
            </a:r>
            <a:endParaRPr lang="en-IN" sz="2000" dirty="0"/>
          </a:p>
        </p:txBody>
      </p:sp>
      <p:sp>
        <p:nvSpPr>
          <p:cNvPr id="2" name="TextBox 1"/>
          <p:cNvSpPr txBox="1"/>
          <p:nvPr/>
        </p:nvSpPr>
        <p:spPr>
          <a:xfrm>
            <a:off x="250825" y="1196975"/>
            <a:ext cx="7750175" cy="4154984"/>
          </a:xfrm>
          <a:prstGeom prst="rect">
            <a:avLst/>
          </a:prstGeom>
          <a:noFill/>
        </p:spPr>
        <p:txBody>
          <a:bodyPr wrap="square">
            <a:spAutoFit/>
          </a:bodyPr>
          <a:lstStyle/>
          <a:p>
            <a:pPr marL="285750" indent="-285750" algn="just">
              <a:buFont typeface="Wingdings" pitchFamily="2" charset="2"/>
              <a:buChar char="Ø"/>
              <a:defRPr/>
            </a:pPr>
            <a:r>
              <a:rPr lang="en-US" dirty="0"/>
              <a:t>Amino acids are group of organic </a:t>
            </a:r>
            <a:r>
              <a:rPr lang="en-US" dirty="0" smtClean="0"/>
              <a:t>compounds having </a:t>
            </a:r>
            <a:r>
              <a:rPr lang="en-US" dirty="0"/>
              <a:t>2 functional groups (-NH</a:t>
            </a:r>
            <a:r>
              <a:rPr lang="en-US" baseline="-25000" dirty="0"/>
              <a:t>2</a:t>
            </a:r>
            <a:r>
              <a:rPr lang="en-US" dirty="0"/>
              <a:t>) and (-COOH)</a:t>
            </a:r>
          </a:p>
          <a:p>
            <a:pPr algn="just">
              <a:defRPr/>
            </a:pPr>
            <a:endParaRPr lang="en-US" dirty="0"/>
          </a:p>
          <a:p>
            <a:pPr marL="285750" indent="-285750" algn="just">
              <a:buFont typeface="Wingdings" pitchFamily="2" charset="2"/>
              <a:buChar char="Ø"/>
              <a:defRPr/>
            </a:pPr>
            <a:r>
              <a:rPr lang="en-US" dirty="0"/>
              <a:t>(-NH</a:t>
            </a:r>
            <a:r>
              <a:rPr lang="en-US" baseline="-25000" dirty="0"/>
              <a:t>2</a:t>
            </a:r>
            <a:r>
              <a:rPr lang="en-US" dirty="0"/>
              <a:t>) group is basic whereas (-COOH) is acidic</a:t>
            </a:r>
          </a:p>
          <a:p>
            <a:pPr marL="285750" indent="-285750" algn="just">
              <a:buFont typeface="Wingdings" pitchFamily="2" charset="2"/>
              <a:buChar char="Ø"/>
              <a:defRPr/>
            </a:pPr>
            <a:endParaRPr lang="en-US" dirty="0"/>
          </a:p>
          <a:p>
            <a:pPr marL="285750" indent="-285750" algn="just">
              <a:buFont typeface="Wingdings" pitchFamily="2" charset="2"/>
              <a:buChar char="Ø"/>
              <a:defRPr/>
            </a:pPr>
            <a:r>
              <a:rPr lang="en-US" dirty="0"/>
              <a:t>R- can be H in </a:t>
            </a:r>
            <a:r>
              <a:rPr lang="en-US" i="1" dirty="0"/>
              <a:t>glycine</a:t>
            </a:r>
            <a:r>
              <a:rPr lang="en-US" dirty="0"/>
              <a:t>, CH</a:t>
            </a:r>
            <a:r>
              <a:rPr lang="en-US" baseline="-25000" dirty="0"/>
              <a:t>3 </a:t>
            </a:r>
            <a:r>
              <a:rPr lang="en-US" dirty="0"/>
              <a:t>in </a:t>
            </a:r>
            <a:r>
              <a:rPr lang="en-US" i="1" dirty="0"/>
              <a:t>alanin</a:t>
            </a:r>
            <a:r>
              <a:rPr lang="en-US" dirty="0"/>
              <a:t>e, </a:t>
            </a:r>
            <a:r>
              <a:rPr lang="en-US" dirty="0" err="1"/>
              <a:t>Hydroxymethyl</a:t>
            </a:r>
            <a:r>
              <a:rPr lang="en-US" dirty="0"/>
              <a:t> in </a:t>
            </a:r>
            <a:r>
              <a:rPr lang="en-US" i="1" dirty="0"/>
              <a:t>serine</a:t>
            </a:r>
          </a:p>
          <a:p>
            <a:pPr algn="just">
              <a:defRPr/>
            </a:pPr>
            <a:r>
              <a:rPr lang="en-US" i="1" baseline="-25000" dirty="0"/>
              <a:t>     </a:t>
            </a:r>
            <a:r>
              <a:rPr lang="en-US" dirty="0"/>
              <a:t>in others it can be hydrocarbon chain or a cyclic group</a:t>
            </a:r>
          </a:p>
          <a:p>
            <a:pPr marL="285750" indent="-285750" algn="just">
              <a:buFont typeface="Wingdings" pitchFamily="2" charset="2"/>
              <a:buChar char="Ø"/>
              <a:defRPr/>
            </a:pPr>
            <a:endParaRPr lang="en-US" i="1" baseline="-25000" dirty="0"/>
          </a:p>
          <a:p>
            <a:pPr marL="285750" indent="-285750" algn="just">
              <a:buFont typeface="Wingdings" pitchFamily="2" charset="2"/>
              <a:buChar char="Ø"/>
              <a:defRPr/>
            </a:pPr>
            <a:r>
              <a:rPr lang="en-US" dirty="0"/>
              <a:t>All amino acids contain C, H, O and N but some of them additionally </a:t>
            </a:r>
            <a:r>
              <a:rPr lang="en-US" dirty="0" smtClean="0"/>
              <a:t>contain </a:t>
            </a:r>
            <a:r>
              <a:rPr lang="en-US" dirty="0"/>
              <a:t>S</a:t>
            </a:r>
          </a:p>
          <a:p>
            <a:pPr marL="285750" indent="-285750" algn="just">
              <a:buFont typeface="Wingdings" pitchFamily="2" charset="2"/>
              <a:buChar char="Ø"/>
              <a:defRPr/>
            </a:pPr>
            <a:endParaRPr lang="en-US" dirty="0"/>
          </a:p>
          <a:p>
            <a:pPr marL="285750" indent="-285750" algn="just">
              <a:buFont typeface="Wingdings" pitchFamily="2" charset="2"/>
              <a:buChar char="Ø"/>
              <a:defRPr/>
            </a:pPr>
            <a:r>
              <a:rPr lang="en-US" dirty="0"/>
              <a:t>Physical and chemical properties of amino acids are due to amino, </a:t>
            </a:r>
            <a:r>
              <a:rPr lang="en-US" dirty="0" smtClean="0"/>
              <a:t> </a:t>
            </a:r>
            <a:r>
              <a:rPr lang="en-US" dirty="0"/>
              <a:t>carboxyl and R functional groups </a:t>
            </a:r>
          </a:p>
          <a:p>
            <a:pPr algn="just">
              <a:defRPr/>
            </a:pPr>
            <a:endParaRPr lang="en-US" dirty="0"/>
          </a:p>
          <a:p>
            <a:pPr marL="285750" indent="-285750" algn="just">
              <a:buFont typeface="Wingdings" pitchFamily="2" charset="2"/>
              <a:buChar char="Ø"/>
              <a:defRPr/>
            </a:pPr>
            <a:r>
              <a:rPr lang="en-US" dirty="0"/>
              <a:t>Amino acids are differentiated into 7 groups</a:t>
            </a:r>
            <a:endParaRPr lang="en-IN" dirty="0"/>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graphicFrame>
        <p:nvGraphicFramePr>
          <p:cNvPr id="2" name="Table 1"/>
          <p:cNvGraphicFramePr>
            <a:graphicFrameLocks noGrp="1"/>
          </p:cNvGraphicFramePr>
          <p:nvPr/>
        </p:nvGraphicFramePr>
        <p:xfrm>
          <a:off x="468313" y="76200"/>
          <a:ext cx="8280400" cy="6804395"/>
        </p:xfrm>
        <a:graphic>
          <a:graphicData uri="http://schemas.openxmlformats.org/drawingml/2006/table">
            <a:tbl>
              <a:tblPr firstRow="1" bandRow="1">
                <a:tableStyleId>{F5AB1C69-6EDB-4FF4-983F-18BD219EF322}</a:tableStyleId>
              </a:tblPr>
              <a:tblGrid>
                <a:gridCol w="1108063"/>
                <a:gridCol w="4401489"/>
                <a:gridCol w="2770848"/>
              </a:tblGrid>
              <a:tr h="508359">
                <a:tc>
                  <a:txBody>
                    <a:bodyPr/>
                    <a:lstStyle/>
                    <a:p>
                      <a:pPr algn="ctr"/>
                      <a:r>
                        <a:rPr lang="en-US" sz="1800" dirty="0" smtClean="0"/>
                        <a:t>No.</a:t>
                      </a:r>
                      <a:endParaRPr lang="en-IN" sz="1800" dirty="0"/>
                    </a:p>
                  </a:txBody>
                  <a:tcPr marL="91441" marR="91441" marT="45719" marB="45719"/>
                </a:tc>
                <a:tc>
                  <a:txBody>
                    <a:bodyPr/>
                    <a:lstStyle/>
                    <a:p>
                      <a:pPr algn="ctr"/>
                      <a:r>
                        <a:rPr lang="en-US" sz="1800" dirty="0" smtClean="0"/>
                        <a:t>Nature</a:t>
                      </a:r>
                      <a:endParaRPr lang="en-IN" sz="1800" dirty="0"/>
                    </a:p>
                  </a:txBody>
                  <a:tcPr marL="91441" marR="91441" marT="45719" marB="45719"/>
                </a:tc>
                <a:tc>
                  <a:txBody>
                    <a:bodyPr/>
                    <a:lstStyle/>
                    <a:p>
                      <a:pPr algn="ctr"/>
                      <a:r>
                        <a:rPr lang="en-US" sz="1800" dirty="0" smtClean="0"/>
                        <a:t>Amino acids</a:t>
                      </a:r>
                      <a:endParaRPr lang="en-IN" sz="1800" dirty="0"/>
                    </a:p>
                  </a:txBody>
                  <a:tcPr marL="91441" marR="91441" marT="45719" marB="45719"/>
                </a:tc>
              </a:tr>
              <a:tr h="783720">
                <a:tc>
                  <a:txBody>
                    <a:bodyPr/>
                    <a:lstStyle/>
                    <a:p>
                      <a:pPr algn="ctr"/>
                      <a:r>
                        <a:rPr lang="en-US" sz="1800" dirty="0" smtClean="0"/>
                        <a:t>1.</a:t>
                      </a:r>
                      <a:endParaRPr lang="en-IN" sz="1800" dirty="0"/>
                    </a:p>
                  </a:txBody>
                  <a:tcPr marL="91441" marR="91441" marT="45719" marB="45719"/>
                </a:tc>
                <a:tc>
                  <a:txBody>
                    <a:bodyPr/>
                    <a:lstStyle/>
                    <a:p>
                      <a:r>
                        <a:rPr lang="en-US" sz="1800" b="1" dirty="0" smtClean="0"/>
                        <a:t>NEUTRAL</a:t>
                      </a:r>
                      <a:r>
                        <a:rPr lang="en-US" sz="1800" dirty="0" smtClean="0"/>
                        <a:t> : Amino acids with 1 amino</a:t>
                      </a:r>
                      <a:r>
                        <a:rPr lang="en-US" sz="1800" baseline="0" dirty="0" smtClean="0"/>
                        <a:t> and 1 carboxyl group</a:t>
                      </a:r>
                      <a:endParaRPr lang="en-IN" sz="1800" dirty="0"/>
                    </a:p>
                  </a:txBody>
                  <a:tcPr marL="91441" marR="91441" marT="45719" marB="45719"/>
                </a:tc>
                <a:tc>
                  <a:txBody>
                    <a:bodyPr/>
                    <a:lstStyle/>
                    <a:p>
                      <a:r>
                        <a:rPr lang="en-US" sz="1800" dirty="0" smtClean="0"/>
                        <a:t>Glycine (</a:t>
                      </a:r>
                      <a:r>
                        <a:rPr lang="en-US" sz="1800" dirty="0" err="1" smtClean="0"/>
                        <a:t>Gly</a:t>
                      </a:r>
                      <a:r>
                        <a:rPr lang="en-US" sz="1800" dirty="0" smtClean="0"/>
                        <a:t>), Alanine (</a:t>
                      </a:r>
                      <a:r>
                        <a:rPr lang="en-US" sz="1800" dirty="0" err="1" smtClean="0"/>
                        <a:t>Ala</a:t>
                      </a:r>
                      <a:r>
                        <a:rPr lang="en-US" sz="1800" dirty="0" smtClean="0"/>
                        <a:t>), </a:t>
                      </a:r>
                      <a:r>
                        <a:rPr lang="en-US" sz="1800" dirty="0" err="1" smtClean="0"/>
                        <a:t>Valine</a:t>
                      </a:r>
                      <a:r>
                        <a:rPr lang="en-US" sz="1800" dirty="0" smtClean="0"/>
                        <a:t> (Val), </a:t>
                      </a:r>
                      <a:r>
                        <a:rPr lang="en-US" sz="1800" dirty="0" err="1" smtClean="0"/>
                        <a:t>Leucine</a:t>
                      </a:r>
                      <a:r>
                        <a:rPr lang="en-US" sz="1800" dirty="0" smtClean="0"/>
                        <a:t> (</a:t>
                      </a:r>
                      <a:r>
                        <a:rPr lang="en-US" sz="1800" dirty="0" err="1" smtClean="0"/>
                        <a:t>Leu</a:t>
                      </a:r>
                      <a:r>
                        <a:rPr lang="en-US" sz="1800" dirty="0" smtClean="0"/>
                        <a:t>), Isoleucine (Ile)</a:t>
                      </a:r>
                      <a:endParaRPr lang="en-IN" sz="1800" dirty="0"/>
                    </a:p>
                  </a:txBody>
                  <a:tcPr marL="91441" marR="91441" marT="45719" marB="45719"/>
                </a:tc>
              </a:tr>
              <a:tr h="783720">
                <a:tc>
                  <a:txBody>
                    <a:bodyPr/>
                    <a:lstStyle/>
                    <a:p>
                      <a:pPr algn="ctr"/>
                      <a:r>
                        <a:rPr lang="en-US" sz="1800" dirty="0" smtClean="0"/>
                        <a:t>2.</a:t>
                      </a:r>
                      <a:endParaRPr lang="en-IN" sz="1800" dirty="0"/>
                    </a:p>
                  </a:txBody>
                  <a:tcPr marL="91441" marR="91441" marT="45719" marB="45719"/>
                </a:tc>
                <a:tc>
                  <a:txBody>
                    <a:bodyPr/>
                    <a:lstStyle/>
                    <a:p>
                      <a:r>
                        <a:rPr lang="en-US" sz="1800" b="1" dirty="0" smtClean="0"/>
                        <a:t>ACIDIC</a:t>
                      </a:r>
                      <a:r>
                        <a:rPr lang="en-US" sz="1800" dirty="0" smtClean="0"/>
                        <a:t> : 1 extra carboxyl</a:t>
                      </a:r>
                      <a:r>
                        <a:rPr lang="en-US" sz="1800" baseline="0" dirty="0" smtClean="0"/>
                        <a:t> group</a:t>
                      </a:r>
                      <a:endParaRPr lang="en-IN" sz="1800" dirty="0"/>
                    </a:p>
                  </a:txBody>
                  <a:tcPr marL="91441" marR="91441" marT="45719" marB="45719"/>
                </a:tc>
                <a:tc>
                  <a:txBody>
                    <a:bodyPr/>
                    <a:lstStyle/>
                    <a:p>
                      <a:r>
                        <a:rPr lang="en-US" sz="1800" dirty="0" smtClean="0"/>
                        <a:t>Aspartic acid (Asp), Asparagine (</a:t>
                      </a:r>
                      <a:r>
                        <a:rPr lang="en-US" sz="1800" dirty="0" err="1" smtClean="0"/>
                        <a:t>Asn</a:t>
                      </a:r>
                      <a:r>
                        <a:rPr lang="en-US" sz="1800" dirty="0" smtClean="0"/>
                        <a:t>), Glutamic acid (</a:t>
                      </a:r>
                      <a:r>
                        <a:rPr lang="en-US" sz="1800" dirty="0" err="1" smtClean="0"/>
                        <a:t>Glu</a:t>
                      </a:r>
                      <a:r>
                        <a:rPr lang="en-US" sz="1800" dirty="0" smtClean="0"/>
                        <a:t>), Glutamine (</a:t>
                      </a:r>
                      <a:r>
                        <a:rPr lang="en-US" sz="1800" dirty="0" err="1" smtClean="0"/>
                        <a:t>Gln</a:t>
                      </a:r>
                      <a:r>
                        <a:rPr lang="en-US" sz="1800" dirty="0" smtClean="0"/>
                        <a:t>)</a:t>
                      </a:r>
                      <a:endParaRPr lang="en-IN" sz="1800" dirty="0"/>
                    </a:p>
                  </a:txBody>
                  <a:tcPr marL="91441" marR="91441" marT="45719" marB="45719"/>
                </a:tc>
              </a:tr>
              <a:tr h="783720">
                <a:tc>
                  <a:txBody>
                    <a:bodyPr/>
                    <a:lstStyle/>
                    <a:p>
                      <a:pPr algn="ctr"/>
                      <a:r>
                        <a:rPr lang="en-US" sz="1800" dirty="0" smtClean="0"/>
                        <a:t>3.</a:t>
                      </a:r>
                      <a:endParaRPr lang="en-IN" sz="1800" dirty="0"/>
                    </a:p>
                  </a:txBody>
                  <a:tcPr marL="91441" marR="91441" marT="45719" marB="45719"/>
                </a:tc>
                <a:tc>
                  <a:txBody>
                    <a:bodyPr/>
                    <a:lstStyle/>
                    <a:p>
                      <a:r>
                        <a:rPr lang="en-US" sz="1800" b="1" dirty="0" smtClean="0"/>
                        <a:t>BASIC :</a:t>
                      </a:r>
                      <a:r>
                        <a:rPr lang="en-US" sz="1800" b="0" dirty="0" smtClean="0"/>
                        <a:t> 1 extra amino group</a:t>
                      </a:r>
                      <a:endParaRPr lang="en-IN" sz="1800" b="0" dirty="0"/>
                    </a:p>
                  </a:txBody>
                  <a:tcPr marL="91441" marR="91441" marT="45719" marB="45719"/>
                </a:tc>
                <a:tc>
                  <a:txBody>
                    <a:bodyPr/>
                    <a:lstStyle/>
                    <a:p>
                      <a:r>
                        <a:rPr lang="en-US" sz="1800" dirty="0" smtClean="0"/>
                        <a:t>Arginine (</a:t>
                      </a:r>
                      <a:r>
                        <a:rPr lang="en-US" sz="1800" dirty="0" err="1" smtClean="0"/>
                        <a:t>Arg</a:t>
                      </a:r>
                      <a:r>
                        <a:rPr lang="en-US" sz="1800" dirty="0" smtClean="0"/>
                        <a:t>), Lysine (Lys) </a:t>
                      </a:r>
                      <a:endParaRPr lang="en-IN" sz="1800" dirty="0"/>
                    </a:p>
                  </a:txBody>
                  <a:tcPr marL="91441" marR="91441" marT="45719" marB="45719"/>
                </a:tc>
              </a:tr>
              <a:tr h="783720">
                <a:tc>
                  <a:txBody>
                    <a:bodyPr/>
                    <a:lstStyle/>
                    <a:p>
                      <a:pPr algn="ctr"/>
                      <a:r>
                        <a:rPr lang="en-US" sz="1800" dirty="0" smtClean="0"/>
                        <a:t>4.</a:t>
                      </a:r>
                      <a:endParaRPr lang="en-IN" sz="1800" dirty="0"/>
                    </a:p>
                  </a:txBody>
                  <a:tcPr marL="91441" marR="91441" marT="45719" marB="45719"/>
                </a:tc>
                <a:tc>
                  <a:txBody>
                    <a:bodyPr/>
                    <a:lstStyle/>
                    <a:p>
                      <a:r>
                        <a:rPr lang="en-US" sz="1800" b="1" dirty="0" smtClean="0"/>
                        <a:t>S – CONTAINING : </a:t>
                      </a:r>
                      <a:r>
                        <a:rPr lang="en-US" sz="1800" b="0" dirty="0" smtClean="0"/>
                        <a:t>Amino acids have </a:t>
                      </a:r>
                      <a:r>
                        <a:rPr lang="en-US" sz="1800" b="0" dirty="0" err="1" smtClean="0"/>
                        <a:t>sulphur</a:t>
                      </a:r>
                      <a:endParaRPr lang="en-IN" sz="1800" b="0" dirty="0"/>
                    </a:p>
                  </a:txBody>
                  <a:tcPr marL="91441" marR="91441" marT="45719" marB="45719"/>
                </a:tc>
                <a:tc>
                  <a:txBody>
                    <a:bodyPr/>
                    <a:lstStyle/>
                    <a:p>
                      <a:r>
                        <a:rPr lang="en-US" sz="1800" dirty="0" smtClean="0"/>
                        <a:t>Cysteine (</a:t>
                      </a:r>
                      <a:r>
                        <a:rPr lang="en-US" sz="1800" dirty="0" err="1" smtClean="0"/>
                        <a:t>Cys</a:t>
                      </a:r>
                      <a:r>
                        <a:rPr lang="en-US" sz="1800" dirty="0" smtClean="0"/>
                        <a:t>), Methionine (Met)</a:t>
                      </a:r>
                      <a:endParaRPr lang="en-IN" sz="1800" dirty="0"/>
                    </a:p>
                  </a:txBody>
                  <a:tcPr marL="91441" marR="91441" marT="45719" marB="45719"/>
                </a:tc>
              </a:tr>
              <a:tr h="783720">
                <a:tc>
                  <a:txBody>
                    <a:bodyPr/>
                    <a:lstStyle/>
                    <a:p>
                      <a:pPr algn="ctr"/>
                      <a:r>
                        <a:rPr lang="en-US" sz="1800" dirty="0" smtClean="0"/>
                        <a:t>5.</a:t>
                      </a:r>
                      <a:endParaRPr lang="en-IN" sz="1800" dirty="0"/>
                    </a:p>
                  </a:txBody>
                  <a:tcPr marL="91441" marR="91441" marT="45719" marB="45719"/>
                </a:tc>
                <a:tc>
                  <a:txBody>
                    <a:bodyPr/>
                    <a:lstStyle/>
                    <a:p>
                      <a:r>
                        <a:rPr lang="en-US" sz="1800" b="1" dirty="0" smtClean="0"/>
                        <a:t>ALCOHOLIC </a:t>
                      </a:r>
                      <a:r>
                        <a:rPr lang="en-US" sz="1800" dirty="0" smtClean="0"/>
                        <a:t>: Amino acids having –OH group</a:t>
                      </a:r>
                      <a:endParaRPr lang="en-IN" sz="1800" dirty="0"/>
                    </a:p>
                  </a:txBody>
                  <a:tcPr marL="91441" marR="91441" marT="45719" marB="45719"/>
                </a:tc>
                <a:tc>
                  <a:txBody>
                    <a:bodyPr/>
                    <a:lstStyle/>
                    <a:p>
                      <a:r>
                        <a:rPr lang="en-US" sz="1800" dirty="0" smtClean="0"/>
                        <a:t>Serine (</a:t>
                      </a:r>
                      <a:r>
                        <a:rPr lang="en-US" sz="1800" dirty="0" err="1" smtClean="0"/>
                        <a:t>Ser</a:t>
                      </a:r>
                      <a:r>
                        <a:rPr lang="en-US" sz="1800" dirty="0" smtClean="0"/>
                        <a:t>), Threonine (</a:t>
                      </a:r>
                      <a:r>
                        <a:rPr lang="en-US" sz="1800" dirty="0" err="1" smtClean="0"/>
                        <a:t>Thr</a:t>
                      </a:r>
                      <a:r>
                        <a:rPr lang="en-US" sz="1800" dirty="0" smtClean="0"/>
                        <a:t>), Tyrosine (Tyr)</a:t>
                      </a:r>
                      <a:endParaRPr lang="en-IN" sz="1800" dirty="0"/>
                    </a:p>
                  </a:txBody>
                  <a:tcPr marL="91441" marR="91441" marT="45719" marB="45719"/>
                </a:tc>
              </a:tr>
              <a:tr h="783720">
                <a:tc>
                  <a:txBody>
                    <a:bodyPr/>
                    <a:lstStyle/>
                    <a:p>
                      <a:pPr algn="ctr"/>
                      <a:r>
                        <a:rPr lang="en-US" sz="1800" dirty="0" smtClean="0"/>
                        <a:t>6.</a:t>
                      </a:r>
                      <a:endParaRPr lang="en-IN" sz="1800" dirty="0"/>
                    </a:p>
                  </a:txBody>
                  <a:tcPr marL="91441" marR="91441" marT="45719" marB="45719"/>
                </a:tc>
                <a:tc>
                  <a:txBody>
                    <a:bodyPr/>
                    <a:lstStyle/>
                    <a:p>
                      <a:r>
                        <a:rPr lang="en-US" sz="1800" b="1" dirty="0" smtClean="0"/>
                        <a:t>AROMATIC</a:t>
                      </a:r>
                      <a:r>
                        <a:rPr lang="en-US" sz="1800" dirty="0" smtClean="0"/>
                        <a:t> : Amino acids having cyclic structure</a:t>
                      </a:r>
                      <a:endParaRPr lang="en-IN" sz="1800" dirty="0"/>
                    </a:p>
                  </a:txBody>
                  <a:tcPr marL="91441" marR="91441" marT="45719" marB="45719"/>
                </a:tc>
                <a:tc>
                  <a:txBody>
                    <a:bodyPr/>
                    <a:lstStyle/>
                    <a:p>
                      <a:r>
                        <a:rPr lang="en-US" sz="1800" dirty="0" smtClean="0"/>
                        <a:t>Phenylalanine (</a:t>
                      </a:r>
                      <a:r>
                        <a:rPr lang="en-US" sz="1800" dirty="0" err="1" smtClean="0"/>
                        <a:t>Phe</a:t>
                      </a:r>
                      <a:r>
                        <a:rPr lang="en-US" sz="1800" dirty="0" smtClean="0"/>
                        <a:t>), Tryptophan (try)</a:t>
                      </a:r>
                      <a:endParaRPr lang="en-IN" sz="1800" dirty="0"/>
                    </a:p>
                  </a:txBody>
                  <a:tcPr marL="91441" marR="91441" marT="45719" marB="45719"/>
                </a:tc>
              </a:tr>
              <a:tr h="783720">
                <a:tc>
                  <a:txBody>
                    <a:bodyPr/>
                    <a:lstStyle/>
                    <a:p>
                      <a:pPr algn="ctr"/>
                      <a:r>
                        <a:rPr lang="en-US" sz="1800" dirty="0" smtClean="0"/>
                        <a:t>7.</a:t>
                      </a:r>
                      <a:endParaRPr lang="en-IN" sz="1800" dirty="0"/>
                    </a:p>
                  </a:txBody>
                  <a:tcPr marL="91441" marR="91441" marT="45719" marB="45719"/>
                </a:tc>
                <a:tc>
                  <a:txBody>
                    <a:bodyPr/>
                    <a:lstStyle/>
                    <a:p>
                      <a:r>
                        <a:rPr lang="en-US" sz="1800" b="1" dirty="0" smtClean="0"/>
                        <a:t>HETEROCYCLIC</a:t>
                      </a:r>
                      <a:r>
                        <a:rPr lang="en-US" sz="1800" dirty="0" smtClean="0"/>
                        <a:t> : amino acids having N in ring structure</a:t>
                      </a:r>
                      <a:endParaRPr lang="en-IN" sz="1800" dirty="0"/>
                    </a:p>
                  </a:txBody>
                  <a:tcPr marL="91441" marR="91441" marT="45719" marB="45719"/>
                </a:tc>
                <a:tc>
                  <a:txBody>
                    <a:bodyPr/>
                    <a:lstStyle/>
                    <a:p>
                      <a:r>
                        <a:rPr lang="en-US" sz="1800" dirty="0" err="1" smtClean="0"/>
                        <a:t>Histidine</a:t>
                      </a:r>
                      <a:r>
                        <a:rPr lang="en-US" sz="1800" dirty="0" smtClean="0"/>
                        <a:t> (His), </a:t>
                      </a:r>
                      <a:r>
                        <a:rPr lang="en-US" sz="1800" dirty="0" err="1" smtClean="0"/>
                        <a:t>Proline</a:t>
                      </a:r>
                      <a:r>
                        <a:rPr lang="en-US" sz="1800" dirty="0" smtClean="0"/>
                        <a:t> (Pro)</a:t>
                      </a:r>
                      <a:endParaRPr lang="en-IN" sz="1800" dirty="0"/>
                    </a:p>
                  </a:txBody>
                  <a:tcPr marL="91441" marR="91441" marT="45719" marB="45719"/>
                </a:tc>
              </a:tr>
            </a:tbl>
          </a:graphicData>
        </a:graphic>
      </p:graphicFrame>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gj\Desktop\trans image\Protein-AminoAcids-Human-Body-Essential-Nonessential-640x427.png"/>
          <p:cNvPicPr>
            <a:picLocks noChangeAspect="1" noChangeArrowheads="1"/>
          </p:cNvPicPr>
          <p:nvPr/>
        </p:nvPicPr>
        <p:blipFill>
          <a:blip r:embed="rId3"/>
          <a:srcRect/>
          <a:stretch>
            <a:fillRect/>
          </a:stretch>
        </p:blipFill>
        <p:spPr bwMode="auto">
          <a:xfrm>
            <a:off x="152400" y="152400"/>
            <a:ext cx="7772400" cy="6553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914400" y="228600"/>
            <a:ext cx="7772400" cy="1143000"/>
          </a:xfrm>
        </p:spPr>
        <p:txBody>
          <a:bodyPr/>
          <a:lstStyle/>
          <a:p>
            <a:pPr eaLnBrk="1" fontAlgn="auto" hangingPunct="1">
              <a:spcAft>
                <a:spcPts val="0"/>
              </a:spcAft>
              <a:defRPr/>
            </a:pPr>
            <a:r>
              <a:rPr lang="en-US" smtClean="0"/>
              <a:t>ESSENTIAL AMINO ACIDS</a:t>
            </a:r>
          </a:p>
        </p:txBody>
      </p:sp>
      <p:sp>
        <p:nvSpPr>
          <p:cNvPr id="9219" name="Content Placeholder 2"/>
          <p:cNvSpPr>
            <a:spLocks noGrp="1"/>
          </p:cNvSpPr>
          <p:nvPr>
            <p:ph idx="1"/>
          </p:nvPr>
        </p:nvSpPr>
        <p:spPr/>
        <p:txBody>
          <a:bodyPr>
            <a:normAutofit lnSpcReduction="10000"/>
          </a:bodyPr>
          <a:lstStyle/>
          <a:p>
            <a:pPr marL="274320" indent="-274320" eaLnBrk="1" fontAlgn="auto" hangingPunct="1">
              <a:spcAft>
                <a:spcPts val="0"/>
              </a:spcAft>
              <a:buFont typeface="Wingdings 2"/>
              <a:buChar char=""/>
              <a:defRPr/>
            </a:pPr>
            <a:r>
              <a:rPr lang="en-US" smtClean="0"/>
              <a:t>T2 L2 I M V P (Can not synthesised by our body) </a:t>
            </a:r>
          </a:p>
          <a:p>
            <a:pPr marL="274320" indent="-274320" eaLnBrk="1" fontAlgn="auto" hangingPunct="1">
              <a:spcAft>
                <a:spcPts val="0"/>
              </a:spcAft>
              <a:buFont typeface="Wingdings 2"/>
              <a:buChar char=""/>
              <a:defRPr/>
            </a:pPr>
            <a:r>
              <a:rPr lang="en-US" smtClean="0"/>
              <a:t>Tryptophan</a:t>
            </a:r>
          </a:p>
          <a:p>
            <a:pPr marL="274320" indent="-274320" eaLnBrk="1" fontAlgn="auto" hangingPunct="1">
              <a:spcAft>
                <a:spcPts val="0"/>
              </a:spcAft>
              <a:buFont typeface="Wingdings 2"/>
              <a:buChar char=""/>
              <a:defRPr/>
            </a:pPr>
            <a:r>
              <a:rPr lang="en-US" smtClean="0"/>
              <a:t>Threonine</a:t>
            </a:r>
          </a:p>
          <a:p>
            <a:pPr marL="274320" indent="-274320" eaLnBrk="1" fontAlgn="auto" hangingPunct="1">
              <a:spcAft>
                <a:spcPts val="0"/>
              </a:spcAft>
              <a:buFont typeface="Wingdings 2"/>
              <a:buChar char=""/>
              <a:defRPr/>
            </a:pPr>
            <a:r>
              <a:rPr lang="en-US" smtClean="0"/>
              <a:t>Lysine</a:t>
            </a:r>
          </a:p>
          <a:p>
            <a:pPr marL="274320" indent="-274320" eaLnBrk="1" fontAlgn="auto" hangingPunct="1">
              <a:spcAft>
                <a:spcPts val="0"/>
              </a:spcAft>
              <a:buFont typeface="Wingdings 2"/>
              <a:buChar char=""/>
              <a:defRPr/>
            </a:pPr>
            <a:r>
              <a:rPr lang="en-US" smtClean="0"/>
              <a:t>Leucine</a:t>
            </a:r>
          </a:p>
          <a:p>
            <a:pPr marL="274320" indent="-274320" eaLnBrk="1" fontAlgn="auto" hangingPunct="1">
              <a:spcAft>
                <a:spcPts val="0"/>
              </a:spcAft>
              <a:buFont typeface="Wingdings 2"/>
              <a:buChar char=""/>
              <a:defRPr/>
            </a:pPr>
            <a:r>
              <a:rPr lang="en-US" smtClean="0"/>
              <a:t>Isoleucine</a:t>
            </a:r>
          </a:p>
          <a:p>
            <a:pPr marL="274320" indent="-274320" eaLnBrk="1" fontAlgn="auto" hangingPunct="1">
              <a:spcAft>
                <a:spcPts val="0"/>
              </a:spcAft>
              <a:buFont typeface="Wingdings 2"/>
              <a:buChar char=""/>
              <a:defRPr/>
            </a:pPr>
            <a:r>
              <a:rPr lang="en-US" smtClean="0"/>
              <a:t>Methionine</a:t>
            </a:r>
          </a:p>
          <a:p>
            <a:pPr marL="274320" indent="-274320" eaLnBrk="1" fontAlgn="auto" hangingPunct="1">
              <a:spcAft>
                <a:spcPts val="0"/>
              </a:spcAft>
              <a:buFont typeface="Wingdings 2"/>
              <a:buChar char=""/>
              <a:defRPr/>
            </a:pPr>
            <a:r>
              <a:rPr lang="en-US" smtClean="0"/>
              <a:t>Valine</a:t>
            </a:r>
          </a:p>
          <a:p>
            <a:pPr marL="274320" indent="-274320" eaLnBrk="1" fontAlgn="auto" hangingPunct="1">
              <a:spcAft>
                <a:spcPts val="0"/>
              </a:spcAft>
              <a:buFont typeface="Wingdings 2"/>
              <a:buChar char=""/>
              <a:defRPr/>
            </a:pPr>
            <a:r>
              <a:rPr lang="en-US" smtClean="0"/>
              <a:t>Phenylalanine</a:t>
            </a:r>
          </a:p>
          <a:p>
            <a:pPr marL="274320" indent="-274320" eaLnBrk="1" fontAlgn="auto" hangingPunct="1">
              <a:spcAft>
                <a:spcPts val="0"/>
              </a:spcAft>
              <a:buFont typeface="Wingdings 2"/>
              <a:buChar char=""/>
              <a:defRPr/>
            </a:pPr>
            <a:r>
              <a:rPr lang="en-US" smtClean="0"/>
              <a:t>Semi-Arginine and Histidine</a:t>
            </a:r>
          </a:p>
          <a:p>
            <a:pPr marL="274320" indent="-274320" eaLnBrk="1" fontAlgn="auto" hangingPunct="1">
              <a:spcAft>
                <a:spcPts val="0"/>
              </a:spcAft>
              <a:buFont typeface="Wingdings 2"/>
              <a:buChar char=""/>
              <a:defRPr/>
            </a:pPr>
            <a:endParaRPr lang="en-US" smtClean="0"/>
          </a:p>
        </p:txBody>
      </p:sp>
      <p:sp>
        <p:nvSpPr>
          <p:cNvPr id="1638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5CE86CC5-1617-4C29-88CC-AFABDBE5B610}" type="slidenum">
              <a:rPr lang="en-US" smtClean="0"/>
              <a:pPr/>
              <a:t>23</a:t>
            </a:fld>
            <a:endParaRPr lang="en-US" smtClean="0"/>
          </a:p>
        </p:txBody>
      </p:sp>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sgj\Desktop\trans image\bioc-523-11-728.jpg"/>
          <p:cNvPicPr>
            <a:picLocks noChangeAspect="1" noChangeArrowheads="1"/>
          </p:cNvPicPr>
          <p:nvPr/>
        </p:nvPicPr>
        <p:blipFill>
          <a:blip r:embed="rId3"/>
          <a:srcRect/>
          <a:stretch>
            <a:fillRect/>
          </a:stretch>
        </p:blipFill>
        <p:spPr bwMode="auto">
          <a:xfrm>
            <a:off x="1104900" y="828675"/>
            <a:ext cx="6934200" cy="520065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sgj\Desktop\trans image\zwitter.jpg"/>
          <p:cNvPicPr>
            <a:picLocks noChangeAspect="1" noChangeArrowheads="1"/>
          </p:cNvPicPr>
          <p:nvPr/>
        </p:nvPicPr>
        <p:blipFill>
          <a:blip r:embed="rId3"/>
          <a:srcRect/>
          <a:stretch>
            <a:fillRect/>
          </a:stretch>
        </p:blipFill>
        <p:spPr bwMode="auto">
          <a:xfrm>
            <a:off x="533400" y="533400"/>
            <a:ext cx="7239000" cy="5715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81000"/>
            <a:ext cx="7239000" cy="1143000"/>
          </a:xfrm>
        </p:spPr>
        <p:txBody>
          <a:bodyPr/>
          <a:lstStyle/>
          <a:p>
            <a:r>
              <a:rPr lang="en-US" dirty="0" smtClean="0"/>
              <a:t>Zwitterions </a:t>
            </a:r>
            <a:endParaRPr lang="en-US" dirty="0"/>
          </a:p>
        </p:txBody>
      </p:sp>
      <p:sp>
        <p:nvSpPr>
          <p:cNvPr id="3" name="Content Placeholder 2"/>
          <p:cNvSpPr>
            <a:spLocks noGrp="1"/>
          </p:cNvSpPr>
          <p:nvPr>
            <p:ph idx="1"/>
          </p:nvPr>
        </p:nvSpPr>
        <p:spPr>
          <a:xfrm>
            <a:off x="457200" y="762000"/>
            <a:ext cx="7543800" cy="4846320"/>
          </a:xfrm>
        </p:spPr>
        <p:txBody>
          <a:bodyPr>
            <a:noAutofit/>
          </a:bodyPr>
          <a:lstStyle/>
          <a:p>
            <a:pPr algn="just"/>
            <a:r>
              <a:rPr lang="en-US" sz="2100" dirty="0" smtClean="0">
                <a:latin typeface="Calibri" pitchFamily="34" charset="0"/>
                <a:cs typeface="Calibri" pitchFamily="34" charset="0"/>
              </a:rPr>
              <a:t>Zwitterions (the word is derived from the German for "hybrid ion") are ions that are electrically neutral overall but contain nonadjacent regions of positive and negative charges;</a:t>
            </a:r>
          </a:p>
          <a:p>
            <a:pPr algn="just"/>
            <a:r>
              <a:rPr lang="en-US" sz="2100" dirty="0" smtClean="0">
                <a:latin typeface="Calibri" pitchFamily="34" charset="0"/>
                <a:cs typeface="Calibri" pitchFamily="34" charset="0"/>
              </a:rPr>
              <a:t> they are sometimes referred to as "dipolar ions." The best-known examples of zwitterions are the free amino acids found in cells.</a:t>
            </a:r>
          </a:p>
          <a:p>
            <a:pPr algn="just"/>
            <a:r>
              <a:rPr lang="en-US" sz="2100" dirty="0" smtClean="0">
                <a:latin typeface="Calibri" pitchFamily="34" charset="0"/>
                <a:cs typeface="Calibri" pitchFamily="34" charset="0"/>
              </a:rPr>
              <a:t>An examination of the general structure of an amino acid reveals that there are two parts, or groups, of the molecule that can function as an acid/base pair, the –COOH and –NH</a:t>
            </a:r>
            <a:r>
              <a:rPr lang="en-US" sz="2100" baseline="-25000" dirty="0" smtClean="0">
                <a:latin typeface="Calibri" pitchFamily="34" charset="0"/>
                <a:cs typeface="Calibri" pitchFamily="34" charset="0"/>
              </a:rPr>
              <a:t>2</a:t>
            </a:r>
            <a:r>
              <a:rPr lang="en-US" sz="2100" dirty="0" smtClean="0">
                <a:latin typeface="Calibri" pitchFamily="34" charset="0"/>
                <a:cs typeface="Calibri" pitchFamily="34" charset="0"/>
              </a:rPr>
              <a:t> groups. At pH values near neutrality, a protein transfer reaction takes place that results in the –COOH becoming –COO</a:t>
            </a:r>
            <a:r>
              <a:rPr lang="en-US" sz="2100" baseline="30000" dirty="0" smtClean="0">
                <a:latin typeface="Calibri" pitchFamily="34" charset="0"/>
                <a:cs typeface="Calibri" pitchFamily="34" charset="0"/>
              </a:rPr>
              <a:t>−</a:t>
            </a:r>
            <a:r>
              <a:rPr lang="en-US" sz="2100" dirty="0" smtClean="0">
                <a:latin typeface="Calibri" pitchFamily="34" charset="0"/>
                <a:cs typeface="Calibri" pitchFamily="34" charset="0"/>
              </a:rPr>
              <a:t> and the –NH</a:t>
            </a:r>
            <a:r>
              <a:rPr lang="en-US" sz="2100" baseline="-25000" dirty="0" smtClean="0">
                <a:latin typeface="Calibri" pitchFamily="34" charset="0"/>
                <a:cs typeface="Calibri" pitchFamily="34" charset="0"/>
              </a:rPr>
              <a:t>2</a:t>
            </a:r>
            <a:r>
              <a:rPr lang="en-US" sz="2100" dirty="0" smtClean="0">
                <a:latin typeface="Calibri" pitchFamily="34" charset="0"/>
                <a:cs typeface="Calibri" pitchFamily="34" charset="0"/>
              </a:rPr>
              <a:t> becoming –NH</a:t>
            </a:r>
            <a:r>
              <a:rPr lang="en-US" sz="2100" baseline="-25000" dirty="0" smtClean="0">
                <a:latin typeface="Calibri" pitchFamily="34" charset="0"/>
                <a:cs typeface="Calibri" pitchFamily="34" charset="0"/>
              </a:rPr>
              <a:t>3</a:t>
            </a:r>
            <a:r>
              <a:rPr lang="en-US" sz="2100" baseline="30000" dirty="0" smtClean="0">
                <a:latin typeface="Calibri" pitchFamily="34" charset="0"/>
                <a:cs typeface="Calibri" pitchFamily="34" charset="0"/>
              </a:rPr>
              <a:t>+</a:t>
            </a:r>
            <a:r>
              <a:rPr lang="en-US" sz="2100" dirty="0" smtClean="0">
                <a:latin typeface="Calibri" pitchFamily="34" charset="0"/>
                <a:cs typeface="Calibri" pitchFamily="34" charset="0"/>
              </a:rPr>
              <a:t>. </a:t>
            </a:r>
          </a:p>
          <a:p>
            <a:pPr algn="just"/>
            <a:r>
              <a:rPr lang="en-US" sz="2100" dirty="0" smtClean="0">
                <a:latin typeface="Calibri" pitchFamily="34" charset="0"/>
                <a:cs typeface="Calibri" pitchFamily="34" charset="0"/>
              </a:rPr>
              <a:t>A large favorable (stabilizing) </a:t>
            </a:r>
            <a:r>
              <a:rPr lang="en-US" sz="2100" b="1" dirty="0" smtClean="0">
                <a:latin typeface="Calibri" pitchFamily="34" charset="0"/>
                <a:cs typeface="Calibri" pitchFamily="34" charset="0"/>
              </a:rPr>
              <a:t>electrostatic interaction</a:t>
            </a:r>
            <a:r>
              <a:rPr lang="en-US" sz="2100" dirty="0" smtClean="0">
                <a:latin typeface="Calibri" pitchFamily="34" charset="0"/>
                <a:cs typeface="Calibri" pitchFamily="34" charset="0"/>
              </a:rPr>
              <a:t> now develops between these two parts of the molecule. This interaction is favorable enough to shift the </a:t>
            </a:r>
            <a:r>
              <a:rPr lang="en-US" sz="2100" b="1" dirty="0" smtClean="0">
                <a:latin typeface="Calibri" pitchFamily="34" charset="0"/>
                <a:cs typeface="Calibri" pitchFamily="34" charset="0"/>
              </a:rPr>
              <a:t>equilibrium</a:t>
            </a:r>
            <a:r>
              <a:rPr lang="en-US" sz="2100" dirty="0" smtClean="0">
                <a:latin typeface="Calibri" pitchFamily="34" charset="0"/>
                <a:cs typeface="Calibri" pitchFamily="34" charset="0"/>
              </a:rPr>
              <a:t> constant for the proton transfer reaction toward the formation of the charged species, by a factor of between 10– and 50–fold.</a:t>
            </a:r>
            <a:endParaRPr lang="en-US" sz="2100" dirty="0">
              <a:latin typeface="Calibri" pitchFamily="34" charset="0"/>
              <a:cs typeface="Calibri" pitchFamily="34" charset="0"/>
            </a:endParaRP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Proteins II: Amino Acids, Polymerization and Peptide Bonds - Video ..."/>
          <p:cNvPicPr>
            <a:picLocks noChangeAspect="1" noChangeArrowheads="1"/>
          </p:cNvPicPr>
          <p:nvPr/>
        </p:nvPicPr>
        <p:blipFill>
          <a:blip r:embed="rId2"/>
          <a:srcRect/>
          <a:stretch>
            <a:fillRect/>
          </a:stretch>
        </p:blipFill>
        <p:spPr bwMode="auto">
          <a:xfrm>
            <a:off x="917575" y="1052512"/>
            <a:ext cx="6473825" cy="527208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descr="http://t3.gstatic.com/images?q=tbn:ANd9GcRAURBgNLHXC39a4xZZUuhe8HZ4PwRf0-FSjABHMymWIFdm5Ziv"/>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152400"/>
            <a:ext cx="20161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1" name="Picture 4" descr="http://t3.gstatic.com/images?q=tbn:ANd9GcRlOprlu6ZeQ_M76uB06C0d_2DkWfkJfAo638_6Xbak0rAV70W_hQ"/>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404813"/>
            <a:ext cx="2152650" cy="196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2"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pic>
        <p:nvPicPr>
          <p:cNvPr id="32773" name="Picture 6" descr="http://t1.gstatic.com/images?q=tbn:ANd9GcSwDXQY2mfUz_dqbQj3w85flxUCsR7X-LeYW3b_YggLFsOCV9UY"/>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67000" y="366713"/>
            <a:ext cx="2047875"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TextBox 1"/>
          <p:cNvSpPr txBox="1">
            <a:spLocks noChangeArrowheads="1"/>
          </p:cNvSpPr>
          <p:nvPr/>
        </p:nvSpPr>
        <p:spPr bwMode="auto">
          <a:xfrm>
            <a:off x="2667000" y="1924050"/>
            <a:ext cx="2606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Aspartic acid (acidic)</a:t>
            </a:r>
            <a:endParaRPr lang="en-IN" dirty="0"/>
          </a:p>
        </p:txBody>
      </p:sp>
      <p:sp>
        <p:nvSpPr>
          <p:cNvPr id="32775" name="TextBox 2"/>
          <p:cNvSpPr txBox="1">
            <a:spLocks noChangeArrowheads="1"/>
          </p:cNvSpPr>
          <p:nvPr/>
        </p:nvSpPr>
        <p:spPr bwMode="auto">
          <a:xfrm>
            <a:off x="228600" y="1908175"/>
            <a:ext cx="2144713" cy="368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err="1"/>
              <a:t>Alanine</a:t>
            </a:r>
            <a:r>
              <a:rPr lang="en-US" dirty="0"/>
              <a:t> (neutral)</a:t>
            </a:r>
            <a:endParaRPr lang="en-IN" dirty="0"/>
          </a:p>
        </p:txBody>
      </p:sp>
      <p:sp>
        <p:nvSpPr>
          <p:cNvPr id="32776" name="TextBox 7"/>
          <p:cNvSpPr txBox="1">
            <a:spLocks noChangeArrowheads="1"/>
          </p:cNvSpPr>
          <p:nvPr/>
        </p:nvSpPr>
        <p:spPr bwMode="auto">
          <a:xfrm>
            <a:off x="6096000" y="2133600"/>
            <a:ext cx="17827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Lysine (basic)</a:t>
            </a:r>
            <a:endParaRPr lang="en-IN" dirty="0"/>
          </a:p>
        </p:txBody>
      </p:sp>
      <p:pic>
        <p:nvPicPr>
          <p:cNvPr id="32777" name="Picture 10" descr="http://t0.gstatic.com/images?q=tbn:ANd9GcSzaxWxdL_DoFQnaVsCpQgDJxO6Fm907yhWmhrwGcLNvmUSPiST"/>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46138" y="3357563"/>
            <a:ext cx="2054225"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8" name="TextBox 9"/>
          <p:cNvSpPr txBox="1">
            <a:spLocks noChangeArrowheads="1"/>
          </p:cNvSpPr>
          <p:nvPr/>
        </p:nvSpPr>
        <p:spPr bwMode="auto">
          <a:xfrm>
            <a:off x="76200" y="5435600"/>
            <a:ext cx="2211388"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Serine (alcoholic)</a:t>
            </a:r>
            <a:endParaRPr lang="en-IN" dirty="0"/>
          </a:p>
        </p:txBody>
      </p:sp>
      <p:pic>
        <p:nvPicPr>
          <p:cNvPr id="32779" name="Picture 12" descr="http://t1.gstatic.com/images?q=tbn:ANd9GcRJLcYNsngk6s_gB3cARygoXPp3Ek7TCdkI3_XagWRk96HU-0q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70250" y="2992438"/>
            <a:ext cx="2000250"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0" name="TextBox 11"/>
          <p:cNvSpPr txBox="1">
            <a:spLocks noChangeArrowheads="1"/>
          </p:cNvSpPr>
          <p:nvPr/>
        </p:nvSpPr>
        <p:spPr bwMode="auto">
          <a:xfrm>
            <a:off x="2438400" y="5508625"/>
            <a:ext cx="2270125" cy="368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err="1"/>
              <a:t>Cysteine</a:t>
            </a:r>
            <a:r>
              <a:rPr lang="en-US" dirty="0"/>
              <a:t> (</a:t>
            </a:r>
            <a:r>
              <a:rPr lang="en-US" dirty="0" err="1"/>
              <a:t>suphur</a:t>
            </a:r>
            <a:r>
              <a:rPr lang="en-US" dirty="0"/>
              <a:t>)</a:t>
            </a:r>
            <a:endParaRPr lang="en-IN" dirty="0"/>
          </a:p>
        </p:txBody>
      </p:sp>
      <p:pic>
        <p:nvPicPr>
          <p:cNvPr id="32781" name="Picture 16" descr="http://t2.gstatic.com/images?q=tbn:ANd9GcT0dpimTks9MfkXahmRwb_yIq3CpgpQpTjJCkUb4eZtsiZBfyRw"/>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34050" y="3071813"/>
            <a:ext cx="1914525"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2" name="TextBox 14"/>
          <p:cNvSpPr txBox="1">
            <a:spLocks noChangeArrowheads="1"/>
          </p:cNvSpPr>
          <p:nvPr/>
        </p:nvSpPr>
        <p:spPr bwMode="auto">
          <a:xfrm>
            <a:off x="4800600" y="5516563"/>
            <a:ext cx="3089275"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Phenylalanine (aromatic)</a:t>
            </a:r>
            <a:endParaRPr lang="en-IN" dirty="0"/>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NCERT Class XI Biology: Chapter 9 - BioMolecules - AglaSem Schools"/>
          <p:cNvPicPr>
            <a:picLocks noChangeAspect="1" noChangeArrowheads="1"/>
          </p:cNvPicPr>
          <p:nvPr/>
        </p:nvPicPr>
        <p:blipFill>
          <a:blip r:embed="rId2"/>
          <a:srcRect/>
          <a:stretch>
            <a:fillRect/>
          </a:stretch>
        </p:blipFill>
        <p:spPr bwMode="auto">
          <a:xfrm>
            <a:off x="219075" y="152400"/>
            <a:ext cx="7629525" cy="6477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AutoShape 2" descr="Biomolecules | Foundation of Biology - Unacadem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0" name="AutoShape 4" descr="Biomolecules | Foundation of Biology - Unacadem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4022" name="AutoShape 6" descr="Biomolecules | Foundation of Biology - Unacadem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4024" name="Picture 8" descr="hello Expets, Can you help me in the classifcation of ..."/>
          <p:cNvPicPr>
            <a:picLocks noChangeAspect="1" noChangeArrowheads="1"/>
          </p:cNvPicPr>
          <p:nvPr/>
        </p:nvPicPr>
        <p:blipFill>
          <a:blip r:embed="rId2"/>
          <a:srcRect/>
          <a:stretch>
            <a:fillRect/>
          </a:stretch>
        </p:blipFill>
        <p:spPr bwMode="auto">
          <a:xfrm>
            <a:off x="155574" y="266699"/>
            <a:ext cx="7769225" cy="6591301"/>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1728788" y="836613"/>
            <a:ext cx="2411412" cy="7207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PEPTIDE FORMATION</a:t>
            </a:r>
            <a:endParaRPr lang="en-IN" sz="2000" dirty="0"/>
          </a:p>
        </p:txBody>
      </p:sp>
      <p:sp>
        <p:nvSpPr>
          <p:cNvPr id="5" name="TextBox 4"/>
          <p:cNvSpPr txBox="1"/>
          <p:nvPr/>
        </p:nvSpPr>
        <p:spPr>
          <a:xfrm>
            <a:off x="323850" y="1873250"/>
            <a:ext cx="7753350" cy="2585323"/>
          </a:xfrm>
          <a:prstGeom prst="rect">
            <a:avLst/>
          </a:prstGeom>
          <a:noFill/>
          <a:ln>
            <a:solidFill>
              <a:schemeClr val="accent3"/>
            </a:solidFill>
          </a:ln>
        </p:spPr>
        <p:txBody>
          <a:bodyPr wrap="square">
            <a:spAutoFit/>
          </a:bodyPr>
          <a:lstStyle/>
          <a:p>
            <a:pPr marL="285750" indent="-285750">
              <a:buFont typeface="Wingdings" pitchFamily="2" charset="2"/>
              <a:buChar char="Ø"/>
              <a:defRPr/>
            </a:pPr>
            <a:r>
              <a:rPr lang="en-US" dirty="0"/>
              <a:t>Amino acids are linked serially by </a:t>
            </a:r>
            <a:r>
              <a:rPr lang="en-US" dirty="0" smtClean="0"/>
              <a:t>peptide </a:t>
            </a:r>
            <a:r>
              <a:rPr lang="en-US" dirty="0"/>
              <a:t>bonds (-CONH-) formed between the </a:t>
            </a:r>
            <a:r>
              <a:rPr lang="en-US" dirty="0" smtClean="0"/>
              <a:t>(-</a:t>
            </a:r>
            <a:r>
              <a:rPr lang="en-US" dirty="0"/>
              <a:t>NH2) of one amino acid and </a:t>
            </a:r>
            <a:r>
              <a:rPr lang="en-US" dirty="0" smtClean="0"/>
              <a:t>the (-</a:t>
            </a:r>
            <a:r>
              <a:rPr lang="en-US" dirty="0"/>
              <a:t>COOH) </a:t>
            </a:r>
            <a:r>
              <a:rPr lang="en-US" dirty="0" smtClean="0"/>
              <a:t>of </a:t>
            </a:r>
            <a:r>
              <a:rPr lang="en-US" dirty="0"/>
              <a:t>adjacent amino </a:t>
            </a:r>
            <a:r>
              <a:rPr lang="en-US" dirty="0" smtClean="0"/>
              <a:t>acid.</a:t>
            </a:r>
            <a:endParaRPr lang="en-US" dirty="0"/>
          </a:p>
          <a:p>
            <a:pPr>
              <a:defRPr/>
            </a:pPr>
            <a:endParaRPr lang="en-US" dirty="0"/>
          </a:p>
          <a:p>
            <a:pPr marL="285750" indent="-285750">
              <a:buFont typeface="Wingdings" pitchFamily="2" charset="2"/>
              <a:buChar char="Ø"/>
              <a:defRPr/>
            </a:pPr>
            <a:r>
              <a:rPr lang="en-US" dirty="0"/>
              <a:t>Chain having 2 amino acids linked by </a:t>
            </a:r>
            <a:r>
              <a:rPr lang="en-US" dirty="0" smtClean="0"/>
              <a:t>a </a:t>
            </a:r>
            <a:r>
              <a:rPr lang="en-US" dirty="0"/>
              <a:t>peptide bond is called as a DIPEPTIDE</a:t>
            </a:r>
          </a:p>
          <a:p>
            <a:pPr marL="285750" indent="-285750">
              <a:buFont typeface="Wingdings" pitchFamily="2" charset="2"/>
              <a:buChar char="Ø"/>
              <a:defRPr/>
            </a:pPr>
            <a:endParaRPr lang="en-US" dirty="0"/>
          </a:p>
          <a:p>
            <a:pPr marL="285750" indent="-285750">
              <a:buFont typeface="Wingdings" pitchFamily="2" charset="2"/>
              <a:buChar char="Ø"/>
              <a:defRPr/>
            </a:pPr>
            <a:r>
              <a:rPr lang="en-US" dirty="0"/>
              <a:t>The sequence of amino acids present </a:t>
            </a:r>
            <a:r>
              <a:rPr lang="en-US" dirty="0" smtClean="0"/>
              <a:t>in </a:t>
            </a:r>
            <a:r>
              <a:rPr lang="en-US" dirty="0"/>
              <a:t>a polypeptide </a:t>
            </a:r>
            <a:r>
              <a:rPr lang="en-US" dirty="0" smtClean="0"/>
              <a:t>is specific </a:t>
            </a:r>
            <a:r>
              <a:rPr lang="en-US" dirty="0"/>
              <a:t>for a particular </a:t>
            </a:r>
            <a:r>
              <a:rPr lang="en-US" dirty="0" smtClean="0"/>
              <a:t> </a:t>
            </a:r>
            <a:r>
              <a:rPr lang="en-US" dirty="0"/>
              <a:t>protein.</a:t>
            </a:r>
            <a:endParaRPr lang="en-IN" dirty="0"/>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gj\Desktop\trans image\Peptidformationball.svg.png"/>
          <p:cNvPicPr>
            <a:picLocks noChangeAspect="1" noChangeArrowheads="1"/>
          </p:cNvPicPr>
          <p:nvPr/>
        </p:nvPicPr>
        <p:blipFill>
          <a:blip r:embed="rId3"/>
          <a:srcRect/>
          <a:stretch>
            <a:fillRect/>
          </a:stretch>
        </p:blipFill>
        <p:spPr bwMode="auto">
          <a:xfrm>
            <a:off x="457200" y="685800"/>
            <a:ext cx="7543800" cy="59436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NCERT Class XI Biology: Chapter 9 - BioMolecules - AglaSem Schools"/>
          <p:cNvPicPr>
            <a:picLocks noChangeAspect="1" noChangeArrowheads="1"/>
          </p:cNvPicPr>
          <p:nvPr/>
        </p:nvPicPr>
        <p:blipFill>
          <a:blip r:embed="rId2"/>
          <a:srcRect/>
          <a:stretch>
            <a:fillRect/>
          </a:stretch>
        </p:blipFill>
        <p:spPr bwMode="auto">
          <a:xfrm>
            <a:off x="155574" y="600075"/>
            <a:ext cx="7616825" cy="58007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sgj\Desktop\trans image\slide_4 (1).jpg"/>
          <p:cNvPicPr>
            <a:picLocks noChangeAspect="1" noChangeArrowheads="1"/>
          </p:cNvPicPr>
          <p:nvPr/>
        </p:nvPicPr>
        <p:blipFill>
          <a:blip r:embed="rId3"/>
          <a:srcRect/>
          <a:stretch>
            <a:fillRect/>
          </a:stretch>
        </p:blipFill>
        <p:spPr bwMode="auto">
          <a:xfrm>
            <a:off x="457200" y="304800"/>
            <a:ext cx="7162800" cy="6324600"/>
          </a:xfrm>
          <a:prstGeom prst="rect">
            <a:avLst/>
          </a:prstGeom>
          <a:noFill/>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sgj\Desktop\trans image\6d9b4af09c98e66f071eb9560fd984ef.jpg"/>
          <p:cNvPicPr>
            <a:picLocks noChangeAspect="1" noChangeArrowheads="1"/>
          </p:cNvPicPr>
          <p:nvPr/>
        </p:nvPicPr>
        <p:blipFill>
          <a:blip r:embed="rId3"/>
          <a:srcRect/>
          <a:stretch>
            <a:fillRect/>
          </a:stretch>
        </p:blipFill>
        <p:spPr bwMode="auto">
          <a:xfrm>
            <a:off x="762000" y="152400"/>
            <a:ext cx="7239000" cy="6532632"/>
          </a:xfrm>
          <a:prstGeom prst="rect">
            <a:avLst/>
          </a:prstGeom>
          <a:noFill/>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sgj\Desktop\trans image\protein-structural-organisation-4-638.jpg"/>
          <p:cNvPicPr>
            <a:picLocks noChangeAspect="1" noChangeArrowheads="1"/>
          </p:cNvPicPr>
          <p:nvPr/>
        </p:nvPicPr>
        <p:blipFill>
          <a:blip r:embed="rId3"/>
          <a:srcRect/>
          <a:stretch>
            <a:fillRect/>
          </a:stretch>
        </p:blipFill>
        <p:spPr bwMode="auto">
          <a:xfrm>
            <a:off x="314325" y="304800"/>
            <a:ext cx="7610475" cy="6324600"/>
          </a:xfrm>
          <a:prstGeom prst="rect">
            <a:avLst/>
          </a:prstGeom>
          <a:noFill/>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Ramachandran</a:t>
            </a:r>
            <a:r>
              <a:rPr lang="en-US" dirty="0" smtClean="0"/>
              <a:t> plot </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 </a:t>
            </a:r>
            <a:r>
              <a:rPr lang="en-US" b="1" dirty="0" err="1" smtClean="0"/>
              <a:t>Ramachandran</a:t>
            </a:r>
            <a:r>
              <a:rPr lang="en-US" b="1" dirty="0" smtClean="0"/>
              <a:t> plot</a:t>
            </a:r>
            <a:r>
              <a:rPr lang="en-US" dirty="0" smtClean="0"/>
              <a:t> (also known as a </a:t>
            </a:r>
            <a:r>
              <a:rPr lang="en-US" b="1" dirty="0" smtClean="0"/>
              <a:t>Rama plot</a:t>
            </a:r>
            <a:r>
              <a:rPr lang="en-US" dirty="0" smtClean="0"/>
              <a:t>, a </a:t>
            </a:r>
            <a:r>
              <a:rPr lang="en-US" b="1" dirty="0" err="1" smtClean="0"/>
              <a:t>Ramachandran</a:t>
            </a:r>
            <a:r>
              <a:rPr lang="en-US" b="1" dirty="0" smtClean="0"/>
              <a:t> diagram</a:t>
            </a:r>
            <a:r>
              <a:rPr lang="en-US" dirty="0" smtClean="0"/>
              <a:t> or a </a:t>
            </a:r>
            <a:r>
              <a:rPr lang="en-US" b="1" dirty="0" smtClean="0"/>
              <a:t>[</a:t>
            </a:r>
            <a:r>
              <a:rPr lang="el-GR" b="1" dirty="0" smtClean="0"/>
              <a:t>φ,ψ] </a:t>
            </a:r>
            <a:r>
              <a:rPr lang="en-US" b="1" dirty="0" smtClean="0"/>
              <a:t>plot</a:t>
            </a:r>
            <a:r>
              <a:rPr lang="en-US" dirty="0" smtClean="0"/>
              <a:t>), originally developed in 1963 by G. N. </a:t>
            </a:r>
            <a:r>
              <a:rPr lang="en-US" dirty="0" err="1" smtClean="0"/>
              <a:t>Ramachandran</a:t>
            </a:r>
            <a:r>
              <a:rPr lang="en-US" dirty="0" smtClean="0"/>
              <a:t>, C. </a:t>
            </a:r>
            <a:r>
              <a:rPr lang="en-US" dirty="0" err="1" smtClean="0"/>
              <a:t>Ramakrishnan</a:t>
            </a:r>
            <a:r>
              <a:rPr lang="en-US" dirty="0" smtClean="0"/>
              <a:t>, and V. </a:t>
            </a:r>
            <a:r>
              <a:rPr lang="en-US" dirty="0" err="1" smtClean="0"/>
              <a:t>Sasisekharan</a:t>
            </a:r>
            <a:r>
              <a:rPr lang="en-US" dirty="0" smtClean="0"/>
              <a:t>, is a way to visualize energetically allowed regions for backbone dihedral angles </a:t>
            </a:r>
            <a:r>
              <a:rPr lang="el-GR" dirty="0" smtClean="0"/>
              <a:t>ψ </a:t>
            </a:r>
            <a:r>
              <a:rPr lang="en-US" dirty="0" smtClean="0"/>
              <a:t>against </a:t>
            </a:r>
            <a:r>
              <a:rPr lang="el-GR" dirty="0" smtClean="0"/>
              <a:t>φ </a:t>
            </a:r>
            <a:r>
              <a:rPr lang="en-US" dirty="0" smtClean="0"/>
              <a:t>of amino acid residues in protein structure.</a:t>
            </a:r>
          </a:p>
          <a:p>
            <a:pPr algn="just"/>
            <a:r>
              <a:rPr lang="en-US" dirty="0" smtClean="0"/>
              <a:t>Each peptide bond holds six atoms in a plane.  The alpha carbon (C-α) in the center of each amino acid is held in the main chain by two rotatable bonds. The dihedral (torsion) </a:t>
            </a:r>
            <a:r>
              <a:rPr lang="en-US" b="1" dirty="0" smtClean="0"/>
              <a:t>angles</a:t>
            </a:r>
            <a:r>
              <a:rPr lang="en-US" dirty="0" smtClean="0"/>
              <a:t> of these bonds are called </a:t>
            </a:r>
            <a:r>
              <a:rPr lang="en-US" b="1" dirty="0" smtClean="0"/>
              <a:t>Phi and Psi</a:t>
            </a:r>
            <a:r>
              <a:rPr lang="en-US" dirty="0" smtClean="0"/>
              <a:t> (in Greek letters, φ and ψ).</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Ramachandran Plot"/>
          <p:cNvPicPr>
            <a:picLocks noChangeAspect="1" noChangeArrowheads="1"/>
          </p:cNvPicPr>
          <p:nvPr/>
        </p:nvPicPr>
        <p:blipFill>
          <a:blip r:embed="rId2"/>
          <a:srcRect/>
          <a:stretch>
            <a:fillRect/>
          </a:stretch>
        </p:blipFill>
        <p:spPr bwMode="auto">
          <a:xfrm>
            <a:off x="307975" y="709612"/>
            <a:ext cx="7540625" cy="584358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AutoShape 4" descr="Ramachandran plo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6070" name="AutoShape 6" descr="Ramachandran plot - Wikiped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6072" name="Picture 8" descr="Ramachandran plot - Wikipedia"/>
          <p:cNvPicPr>
            <a:picLocks noChangeAspect="1" noChangeArrowheads="1"/>
          </p:cNvPicPr>
          <p:nvPr/>
        </p:nvPicPr>
        <p:blipFill>
          <a:blip r:embed="rId2" cstate="print"/>
          <a:srcRect/>
          <a:stretch>
            <a:fillRect/>
          </a:stretch>
        </p:blipFill>
        <p:spPr bwMode="auto">
          <a:xfrm>
            <a:off x="460375" y="152400"/>
            <a:ext cx="7464425" cy="64008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Ramachandran Plot (Molecular Biology)"/>
          <p:cNvPicPr>
            <a:picLocks noChangeAspect="1" noChangeArrowheads="1"/>
          </p:cNvPicPr>
          <p:nvPr/>
        </p:nvPicPr>
        <p:blipFill>
          <a:blip r:embed="rId2"/>
          <a:srcRect/>
          <a:stretch>
            <a:fillRect/>
          </a:stretch>
        </p:blipFill>
        <p:spPr bwMode="auto">
          <a:xfrm>
            <a:off x="155574" y="1143000"/>
            <a:ext cx="7693025" cy="48768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NIT VII\CH 5\201_Elements_of_the_Human_Body-01.jpg"/>
          <p:cNvPicPr>
            <a:picLocks noChangeAspect="1" noChangeArrowheads="1"/>
          </p:cNvPicPr>
          <p:nvPr/>
        </p:nvPicPr>
        <p:blipFill>
          <a:blip r:embed="rId3" cstate="print"/>
          <a:srcRect/>
          <a:stretch>
            <a:fillRect/>
          </a:stretch>
        </p:blipFill>
        <p:spPr bwMode="auto">
          <a:xfrm>
            <a:off x="533400" y="228600"/>
            <a:ext cx="7391400" cy="6096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522288" y="692150"/>
            <a:ext cx="2411412" cy="7207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STRUCTURE OF PROTEIN</a:t>
            </a:r>
            <a:endParaRPr lang="en-IN" sz="2000" dirty="0"/>
          </a:p>
        </p:txBody>
      </p:sp>
      <p:sp>
        <p:nvSpPr>
          <p:cNvPr id="2" name="TextBox 1"/>
          <p:cNvSpPr txBox="1"/>
          <p:nvPr/>
        </p:nvSpPr>
        <p:spPr>
          <a:xfrm>
            <a:off x="3319463" y="561975"/>
            <a:ext cx="4605337" cy="923330"/>
          </a:xfrm>
          <a:prstGeom prst="rect">
            <a:avLst/>
          </a:prstGeom>
          <a:noFill/>
          <a:ln>
            <a:solidFill>
              <a:schemeClr val="accent3"/>
            </a:solidFill>
          </a:ln>
        </p:spPr>
        <p:txBody>
          <a:bodyPr wrap="square">
            <a:spAutoFit/>
          </a:bodyPr>
          <a:lstStyle/>
          <a:p>
            <a:pPr>
              <a:defRPr/>
            </a:pPr>
            <a:r>
              <a:rPr lang="en-US" dirty="0"/>
              <a:t>4 basic structural levels are assigned to proteins – primary, secondary, </a:t>
            </a:r>
            <a:r>
              <a:rPr lang="en-US" dirty="0" smtClean="0"/>
              <a:t>tertiary </a:t>
            </a:r>
            <a:r>
              <a:rPr lang="en-US" dirty="0"/>
              <a:t>and </a:t>
            </a:r>
            <a:r>
              <a:rPr lang="en-US" dirty="0" smtClean="0"/>
              <a:t>quaternary.</a:t>
            </a:r>
            <a:endParaRPr lang="en-IN" dirty="0"/>
          </a:p>
        </p:txBody>
      </p:sp>
      <p:sp>
        <p:nvSpPr>
          <p:cNvPr id="5" name="Rounded Rectangle 4"/>
          <p:cNvSpPr/>
          <p:nvPr/>
        </p:nvSpPr>
        <p:spPr>
          <a:xfrm>
            <a:off x="971550" y="1916113"/>
            <a:ext cx="1512888" cy="5048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PRIMARY</a:t>
            </a:r>
            <a:endParaRPr lang="en-IN" sz="2000" dirty="0"/>
          </a:p>
        </p:txBody>
      </p:sp>
      <p:sp>
        <p:nvSpPr>
          <p:cNvPr id="34822" name="TextBox 5"/>
          <p:cNvSpPr txBox="1">
            <a:spLocks noChangeArrowheads="1"/>
          </p:cNvSpPr>
          <p:nvPr/>
        </p:nvSpPr>
        <p:spPr bwMode="auto">
          <a:xfrm>
            <a:off x="611188" y="2924175"/>
            <a:ext cx="185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endParaRPr lang="en-IN"/>
          </a:p>
        </p:txBody>
      </p:sp>
      <p:sp>
        <p:nvSpPr>
          <p:cNvPr id="9" name="TextBox 8"/>
          <p:cNvSpPr txBox="1"/>
          <p:nvPr/>
        </p:nvSpPr>
        <p:spPr>
          <a:xfrm>
            <a:off x="395288" y="2781300"/>
            <a:ext cx="5167312" cy="2585323"/>
          </a:xfrm>
          <a:prstGeom prst="rect">
            <a:avLst/>
          </a:prstGeom>
          <a:noFill/>
          <a:ln>
            <a:solidFill>
              <a:schemeClr val="accent3"/>
            </a:solidFill>
          </a:ln>
        </p:spPr>
        <p:txBody>
          <a:bodyPr wrap="square">
            <a:spAutoFit/>
          </a:bodyPr>
          <a:lstStyle/>
          <a:p>
            <a:pPr algn="just">
              <a:defRPr/>
            </a:pPr>
            <a:r>
              <a:rPr lang="en-US" dirty="0"/>
              <a:t>The primary structure refers to the number </a:t>
            </a:r>
            <a:r>
              <a:rPr lang="en-US" dirty="0" smtClean="0"/>
              <a:t>and </a:t>
            </a:r>
            <a:r>
              <a:rPr lang="en-US" dirty="0"/>
              <a:t>linear sequence of amino acids in </a:t>
            </a:r>
            <a:r>
              <a:rPr lang="en-US" dirty="0" err="1" smtClean="0"/>
              <a:t>thepolypeptide</a:t>
            </a:r>
            <a:r>
              <a:rPr lang="en-US" dirty="0" smtClean="0"/>
              <a:t> </a:t>
            </a:r>
            <a:r>
              <a:rPr lang="en-US" dirty="0"/>
              <a:t>chain and the location of </a:t>
            </a:r>
            <a:r>
              <a:rPr lang="en-US" dirty="0" err="1" smtClean="0"/>
              <a:t>thedisulphide</a:t>
            </a:r>
            <a:r>
              <a:rPr lang="en-US" dirty="0" smtClean="0"/>
              <a:t> bridges.</a:t>
            </a:r>
            <a:endParaRPr lang="en-US" dirty="0"/>
          </a:p>
          <a:p>
            <a:pPr algn="just">
              <a:defRPr/>
            </a:pPr>
            <a:r>
              <a:rPr lang="en-US" dirty="0" smtClean="0"/>
              <a:t>The </a:t>
            </a:r>
            <a:r>
              <a:rPr lang="en-US" dirty="0"/>
              <a:t>primary structure is responsible for </a:t>
            </a:r>
            <a:r>
              <a:rPr lang="en-US" dirty="0" smtClean="0"/>
              <a:t>the function </a:t>
            </a:r>
            <a:r>
              <a:rPr lang="en-US" dirty="0"/>
              <a:t>of the protein.</a:t>
            </a:r>
          </a:p>
          <a:p>
            <a:pPr algn="just">
              <a:defRPr/>
            </a:pPr>
            <a:r>
              <a:rPr lang="en-US" dirty="0" smtClean="0"/>
              <a:t>The </a:t>
            </a:r>
            <a:r>
              <a:rPr lang="en-US" dirty="0"/>
              <a:t>N-terminal amino acid is written on the </a:t>
            </a:r>
            <a:r>
              <a:rPr lang="en-US" dirty="0" smtClean="0"/>
              <a:t> left </a:t>
            </a:r>
            <a:r>
              <a:rPr lang="en-US" dirty="0"/>
              <a:t>side whereas the C- terminal amino acid </a:t>
            </a:r>
            <a:r>
              <a:rPr lang="en-US" dirty="0" smtClean="0"/>
              <a:t> is </a:t>
            </a:r>
            <a:r>
              <a:rPr lang="en-US" dirty="0"/>
              <a:t>written on the right side</a:t>
            </a:r>
            <a:endParaRPr lang="en-IN" dirty="0"/>
          </a:p>
        </p:txBody>
      </p:sp>
      <p:pic>
        <p:nvPicPr>
          <p:cNvPr id="8" name="Picture 7"/>
          <p:cNvPicPr>
            <a:picLocks noChangeAspect="1"/>
          </p:cNvPicPr>
          <p:nvPr/>
        </p:nvPicPr>
        <p:blipFill>
          <a:blip r:embed="rId3"/>
          <a:stretch>
            <a:fillRect/>
          </a:stretch>
        </p:blipFill>
        <p:spPr>
          <a:xfrm>
            <a:off x="5795963" y="2243138"/>
            <a:ext cx="2281237" cy="4138612"/>
          </a:xfrm>
          <a:prstGeom prst="rect">
            <a:avLst/>
          </a:prstGeom>
          <a:ln>
            <a:noFill/>
          </a:ln>
          <a:effectLst>
            <a:outerShdw blurRad="190500" algn="tl" rotWithShape="0">
              <a:srgbClr val="000000">
                <a:alpha val="70000"/>
              </a:srgbClr>
            </a:outerShdw>
          </a:effectLst>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sgj\Desktop\trans image\protein-structure-details-3-638.jpg"/>
          <p:cNvPicPr>
            <a:picLocks noChangeAspect="1" noChangeArrowheads="1"/>
          </p:cNvPicPr>
          <p:nvPr/>
        </p:nvPicPr>
        <p:blipFill>
          <a:blip r:embed="rId3"/>
          <a:srcRect/>
          <a:stretch>
            <a:fillRect/>
          </a:stretch>
        </p:blipFill>
        <p:spPr bwMode="auto">
          <a:xfrm>
            <a:off x="161925" y="228600"/>
            <a:ext cx="7839075" cy="6319838"/>
          </a:xfrm>
          <a:prstGeom prst="rect">
            <a:avLst/>
          </a:prstGeom>
          <a:noFill/>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sgj\Desktop\trans image\protein_-_primary_structure.jpg"/>
          <p:cNvPicPr>
            <a:picLocks noChangeAspect="1" noChangeArrowheads="1"/>
          </p:cNvPicPr>
          <p:nvPr/>
        </p:nvPicPr>
        <p:blipFill>
          <a:blip r:embed="rId3"/>
          <a:srcRect/>
          <a:stretch>
            <a:fillRect/>
          </a:stretch>
        </p:blipFill>
        <p:spPr bwMode="auto">
          <a:xfrm>
            <a:off x="762000" y="704088"/>
            <a:ext cx="7162800" cy="5449824"/>
          </a:xfrm>
          <a:prstGeom prst="rect">
            <a:avLst/>
          </a:prstGeom>
          <a:noFill/>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gj\Desktop\trans image\1772946_orig.jpg"/>
          <p:cNvPicPr>
            <a:picLocks noChangeAspect="1" noChangeArrowheads="1"/>
          </p:cNvPicPr>
          <p:nvPr/>
        </p:nvPicPr>
        <p:blipFill>
          <a:blip r:embed="rId3"/>
          <a:srcRect/>
          <a:stretch>
            <a:fillRect/>
          </a:stretch>
        </p:blipFill>
        <p:spPr bwMode="auto">
          <a:xfrm>
            <a:off x="457200" y="381000"/>
            <a:ext cx="7315199" cy="6096000"/>
          </a:xfrm>
          <a:prstGeom prst="rect">
            <a:avLst/>
          </a:prstGeom>
          <a:noFill/>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sgj\Desktop\trans image\maxresdefault (1).jpg"/>
          <p:cNvPicPr>
            <a:picLocks noChangeAspect="1" noChangeArrowheads="1"/>
          </p:cNvPicPr>
          <p:nvPr/>
        </p:nvPicPr>
        <p:blipFill>
          <a:blip r:embed="rId3"/>
          <a:srcRect/>
          <a:stretch>
            <a:fillRect/>
          </a:stretch>
        </p:blipFill>
        <p:spPr bwMode="auto">
          <a:xfrm>
            <a:off x="533400" y="381000"/>
            <a:ext cx="6858000" cy="59436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sgj\Desktop\trans image\image018.jpg"/>
          <p:cNvPicPr>
            <a:picLocks noChangeAspect="1" noChangeArrowheads="1"/>
          </p:cNvPicPr>
          <p:nvPr/>
        </p:nvPicPr>
        <p:blipFill>
          <a:blip r:embed="rId3"/>
          <a:srcRect/>
          <a:stretch>
            <a:fillRect/>
          </a:stretch>
        </p:blipFill>
        <p:spPr bwMode="auto">
          <a:xfrm>
            <a:off x="228600" y="152400"/>
            <a:ext cx="7772400" cy="6477000"/>
          </a:xfrm>
          <a:prstGeom prst="rect">
            <a:avLst/>
          </a:prstGeom>
          <a:noFill/>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468313" y="908050"/>
            <a:ext cx="1943100" cy="5048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SECONDARY</a:t>
            </a:r>
            <a:endParaRPr lang="en-IN" sz="2000" dirty="0"/>
          </a:p>
        </p:txBody>
      </p:sp>
      <p:pic>
        <p:nvPicPr>
          <p:cNvPr id="2" name="Picture 1"/>
          <p:cNvPicPr>
            <a:picLocks noChangeAspect="1"/>
          </p:cNvPicPr>
          <p:nvPr/>
        </p:nvPicPr>
        <p:blipFill>
          <a:blip r:embed="rId3"/>
          <a:stretch>
            <a:fillRect/>
          </a:stretch>
        </p:blipFill>
        <p:spPr>
          <a:xfrm>
            <a:off x="468313" y="2852738"/>
            <a:ext cx="2351087" cy="2951162"/>
          </a:xfrm>
          <a:prstGeom prst="rect">
            <a:avLst/>
          </a:prstGeom>
          <a:ln>
            <a:noFill/>
          </a:ln>
          <a:effectLst>
            <a:outerShdw blurRad="190500" algn="tl" rotWithShape="0">
              <a:srgbClr val="000000">
                <a:alpha val="70000"/>
              </a:srgbClr>
            </a:outerShdw>
          </a:effectLst>
        </p:spPr>
      </p:pic>
      <p:pic>
        <p:nvPicPr>
          <p:cNvPr id="35845"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410200" y="2852738"/>
            <a:ext cx="2644775"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http://t1.gstatic.com/images?q=tbn:ANd9GcTdOQGwZAnxmPoCCXMWRDTq4W26tpNzJntW-f24y2-9Jawddo-m"/>
          <p:cNvPicPr>
            <a:picLocks noChangeAspect="1" noChangeArrowheads="1"/>
          </p:cNvPicPr>
          <p:nvPr/>
        </p:nvPicPr>
        <p:blipFill>
          <a:blip r:embed="rId5"/>
          <a:srcRect/>
          <a:stretch>
            <a:fillRect/>
          </a:stretch>
        </p:blipFill>
        <p:spPr bwMode="auto">
          <a:xfrm>
            <a:off x="3649663" y="2852738"/>
            <a:ext cx="1608137" cy="29511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597151" y="496888"/>
            <a:ext cx="5403850" cy="1477328"/>
          </a:xfrm>
          <a:prstGeom prst="rect">
            <a:avLst/>
          </a:prstGeom>
          <a:noFill/>
          <a:ln>
            <a:solidFill>
              <a:schemeClr val="accent3"/>
            </a:solidFill>
          </a:ln>
        </p:spPr>
        <p:txBody>
          <a:bodyPr wrap="square">
            <a:spAutoFit/>
          </a:bodyPr>
          <a:lstStyle/>
          <a:p>
            <a:pPr>
              <a:defRPr/>
            </a:pPr>
            <a:r>
              <a:rPr lang="en-US" dirty="0"/>
              <a:t>The folding of the linear chain into a specific coiled structure is called as secondary structure</a:t>
            </a:r>
            <a:r>
              <a:rPr lang="en-US" dirty="0" smtClean="0"/>
              <a:t>.</a:t>
            </a:r>
            <a:endParaRPr lang="en-US" dirty="0"/>
          </a:p>
          <a:p>
            <a:pPr>
              <a:defRPr/>
            </a:pPr>
            <a:r>
              <a:rPr lang="en-US" dirty="0"/>
              <a:t>3 types : </a:t>
            </a:r>
            <a:r>
              <a:rPr lang="el-GR" dirty="0"/>
              <a:t>α</a:t>
            </a:r>
            <a:r>
              <a:rPr lang="en-US" dirty="0"/>
              <a:t>- helix, </a:t>
            </a:r>
            <a:r>
              <a:rPr lang="el-GR" dirty="0"/>
              <a:t>β</a:t>
            </a:r>
            <a:r>
              <a:rPr lang="en-US" dirty="0"/>
              <a:t>- pleated sheet and collagen helix</a:t>
            </a:r>
            <a:endParaRPr lang="en-IN" dirty="0"/>
          </a:p>
        </p:txBody>
      </p:sp>
      <p:sp>
        <p:nvSpPr>
          <p:cNvPr id="35848" name="TextBox 5"/>
          <p:cNvSpPr txBox="1">
            <a:spLocks noChangeArrowheads="1"/>
          </p:cNvSpPr>
          <p:nvPr/>
        </p:nvSpPr>
        <p:spPr bwMode="auto">
          <a:xfrm>
            <a:off x="1535113" y="5980113"/>
            <a:ext cx="10620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l-GR"/>
              <a:t>α</a:t>
            </a:r>
            <a:r>
              <a:rPr lang="en-US"/>
              <a:t>- helix</a:t>
            </a:r>
            <a:endParaRPr lang="en-IN"/>
          </a:p>
        </p:txBody>
      </p:sp>
      <p:sp>
        <p:nvSpPr>
          <p:cNvPr id="35849" name="TextBox 10"/>
          <p:cNvSpPr txBox="1">
            <a:spLocks noChangeArrowheads="1"/>
          </p:cNvSpPr>
          <p:nvPr/>
        </p:nvSpPr>
        <p:spPr bwMode="auto">
          <a:xfrm>
            <a:off x="3932238" y="5949950"/>
            <a:ext cx="20859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l-GR"/>
              <a:t>β</a:t>
            </a:r>
            <a:r>
              <a:rPr lang="en-US"/>
              <a:t>- pleated sheet</a:t>
            </a:r>
            <a:endParaRPr lang="en-IN"/>
          </a:p>
        </p:txBody>
      </p:sp>
      <p:sp>
        <p:nvSpPr>
          <p:cNvPr id="35850" name="TextBox 11"/>
          <p:cNvSpPr txBox="1">
            <a:spLocks noChangeArrowheads="1"/>
          </p:cNvSpPr>
          <p:nvPr/>
        </p:nvSpPr>
        <p:spPr bwMode="auto">
          <a:xfrm>
            <a:off x="6019800" y="5980113"/>
            <a:ext cx="18097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Collagen helix</a:t>
            </a:r>
            <a:endParaRPr lang="en-IN" dirty="0"/>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sgj\Desktop\trans image\i4_alpha_helix.jpg"/>
          <p:cNvPicPr>
            <a:picLocks noChangeAspect="1" noChangeArrowheads="1"/>
          </p:cNvPicPr>
          <p:nvPr/>
        </p:nvPicPr>
        <p:blipFill>
          <a:blip r:embed="rId3"/>
          <a:srcRect/>
          <a:stretch>
            <a:fillRect/>
          </a:stretch>
        </p:blipFill>
        <p:spPr bwMode="auto">
          <a:xfrm>
            <a:off x="533400" y="1244600"/>
            <a:ext cx="7302500" cy="5384800"/>
          </a:xfrm>
          <a:prstGeom prst="rect">
            <a:avLst/>
          </a:prstGeom>
          <a:noFill/>
        </p:spPr>
      </p:pic>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sgj\Desktop\trans image\cd59edaf690af9b30fad410a48d4a8003f3cda53.png"/>
          <p:cNvPicPr>
            <a:picLocks noChangeAspect="1" noChangeArrowheads="1"/>
          </p:cNvPicPr>
          <p:nvPr/>
        </p:nvPicPr>
        <p:blipFill>
          <a:blip r:embed="rId3"/>
          <a:srcRect/>
          <a:stretch>
            <a:fillRect/>
          </a:stretch>
        </p:blipFill>
        <p:spPr bwMode="auto">
          <a:xfrm>
            <a:off x="319088" y="76200"/>
            <a:ext cx="7529512" cy="6705600"/>
          </a:xfrm>
          <a:prstGeom prst="rect">
            <a:avLst/>
          </a:prstGeom>
          <a:noFill/>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68313" y="908050"/>
            <a:ext cx="1943100" cy="5048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TERTIARY</a:t>
            </a:r>
            <a:endParaRPr lang="en-IN" sz="2000" dirty="0"/>
          </a:p>
        </p:txBody>
      </p:sp>
      <p:pic>
        <p:nvPicPr>
          <p:cNvPr id="36868" name="Picture 4" descr="http://t3.gstatic.com/images?q=tbn:ANd9GcTk7uC21nRbk8Qfsbxa4fg4sq5qdPOJXoLb71mLKQX-zPQcT6KG"/>
          <p:cNvPicPr>
            <a:picLocks noChangeAspect="1" noChangeArrowheads="1"/>
          </p:cNvPicPr>
          <p:nvPr/>
        </p:nvPicPr>
        <p:blipFill>
          <a:blip r:embed="rId3"/>
          <a:srcRect/>
          <a:stretch>
            <a:fillRect/>
          </a:stretch>
        </p:blipFill>
        <p:spPr bwMode="auto">
          <a:xfrm>
            <a:off x="2743200" y="455613"/>
            <a:ext cx="5126037" cy="18208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23850" y="2444750"/>
            <a:ext cx="7600950" cy="1200329"/>
          </a:xfrm>
          <a:prstGeom prst="rect">
            <a:avLst/>
          </a:prstGeom>
          <a:noFill/>
          <a:ln>
            <a:solidFill>
              <a:schemeClr val="accent3"/>
            </a:solidFill>
          </a:ln>
        </p:spPr>
        <p:txBody>
          <a:bodyPr wrap="square">
            <a:spAutoFit/>
          </a:bodyPr>
          <a:lstStyle/>
          <a:p>
            <a:pPr>
              <a:defRPr/>
            </a:pPr>
            <a:r>
              <a:rPr lang="en-US" dirty="0"/>
              <a:t>The helical polypeptide may fold upon itself and assume a complex </a:t>
            </a:r>
            <a:r>
              <a:rPr lang="en-US" dirty="0" smtClean="0"/>
              <a:t>but  </a:t>
            </a:r>
            <a:r>
              <a:rPr lang="en-US" dirty="0"/>
              <a:t>specific form – spherical, rod like or something in between</a:t>
            </a:r>
            <a:r>
              <a:rPr lang="en-US" dirty="0" smtClean="0"/>
              <a:t>.</a:t>
            </a:r>
            <a:endParaRPr lang="en-US" dirty="0"/>
          </a:p>
          <a:p>
            <a:pPr>
              <a:defRPr/>
            </a:pPr>
            <a:r>
              <a:rPr lang="en-US" dirty="0"/>
              <a:t>These geometrical shapes are known as tertiary (3</a:t>
            </a:r>
            <a:r>
              <a:rPr lang="en-US" baseline="30000" dirty="0"/>
              <a:t>0</a:t>
            </a:r>
            <a:r>
              <a:rPr lang="en-US" dirty="0"/>
              <a:t>) structure </a:t>
            </a:r>
            <a:endParaRPr lang="en-IN" dirty="0"/>
          </a:p>
        </p:txBody>
      </p:sp>
      <p:sp>
        <p:nvSpPr>
          <p:cNvPr id="6" name="Rounded Rectangle 5"/>
          <p:cNvSpPr/>
          <p:nvPr/>
        </p:nvSpPr>
        <p:spPr>
          <a:xfrm>
            <a:off x="468313" y="4221163"/>
            <a:ext cx="2159000" cy="5048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QUATERNARY</a:t>
            </a:r>
            <a:endParaRPr lang="en-IN" sz="2000" dirty="0"/>
          </a:p>
        </p:txBody>
      </p:sp>
      <p:pic>
        <p:nvPicPr>
          <p:cNvPr id="36870" name="Picture 6" descr="http://t0.gstatic.com/images?q=tbn:ANd9GcTKSPHwlf6OZn7ltrJqab-ujEy3hc9qThdolKbuUZLKMZ4_eb5EHQ"/>
          <p:cNvPicPr>
            <a:picLocks noChangeAspect="1" noChangeArrowheads="1"/>
          </p:cNvPicPr>
          <p:nvPr/>
        </p:nvPicPr>
        <p:blipFill>
          <a:blip r:embed="rId4"/>
          <a:srcRect/>
          <a:stretch>
            <a:fillRect/>
          </a:stretch>
        </p:blipFill>
        <p:spPr bwMode="auto">
          <a:xfrm>
            <a:off x="5257800" y="4049713"/>
            <a:ext cx="2651125" cy="2349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68313" y="5157788"/>
            <a:ext cx="4713287" cy="1477328"/>
          </a:xfrm>
          <a:prstGeom prst="rect">
            <a:avLst/>
          </a:prstGeom>
          <a:noFill/>
          <a:ln>
            <a:solidFill>
              <a:schemeClr val="accent3"/>
            </a:solidFill>
          </a:ln>
        </p:spPr>
        <p:txBody>
          <a:bodyPr wrap="square">
            <a:spAutoFit/>
          </a:bodyPr>
          <a:lstStyle/>
          <a:p>
            <a:pPr>
              <a:defRPr/>
            </a:pPr>
            <a:r>
              <a:rPr lang="en-US" dirty="0"/>
              <a:t>Proteins are said to be quaternary in structure</a:t>
            </a:r>
          </a:p>
          <a:p>
            <a:pPr>
              <a:defRPr/>
            </a:pPr>
            <a:r>
              <a:rPr lang="en-US" dirty="0"/>
              <a:t>If they have 2 or more polypeptide </a:t>
            </a:r>
            <a:r>
              <a:rPr lang="en-US" dirty="0" smtClean="0"/>
              <a:t>chains</a:t>
            </a:r>
            <a:endParaRPr lang="en-US" dirty="0"/>
          </a:p>
          <a:p>
            <a:pPr>
              <a:defRPr/>
            </a:pPr>
            <a:r>
              <a:rPr lang="en-US" dirty="0" err="1"/>
              <a:t>Haemoglobin</a:t>
            </a:r>
            <a:r>
              <a:rPr lang="en-US" dirty="0"/>
              <a:t> is an excellent example </a:t>
            </a:r>
            <a:endParaRPr lang="en-IN"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479425" y="76200"/>
            <a:ext cx="79724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Chemicals or molecules present in the living organisms are known </a:t>
            </a:r>
          </a:p>
          <a:p>
            <a:pPr eaLnBrk="1" hangingPunct="1"/>
            <a:r>
              <a:rPr lang="en-US" dirty="0"/>
              <a:t>as </a:t>
            </a:r>
            <a:r>
              <a:rPr lang="en-US" b="1" u="sng" dirty="0" err="1"/>
              <a:t>Biomolecules</a:t>
            </a:r>
            <a:endParaRPr lang="en-IN" b="1" u="sng" dirty="0"/>
          </a:p>
        </p:txBody>
      </p:sp>
      <p:sp>
        <p:nvSpPr>
          <p:cNvPr id="7172" name="TextBox 3"/>
          <p:cNvSpPr txBox="1">
            <a:spLocks noChangeArrowheads="1"/>
          </p:cNvSpPr>
          <p:nvPr/>
        </p:nvSpPr>
        <p:spPr bwMode="auto">
          <a:xfrm>
            <a:off x="461963" y="762000"/>
            <a:ext cx="77533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The sum total of different types of </a:t>
            </a:r>
            <a:r>
              <a:rPr lang="en-US" dirty="0" err="1"/>
              <a:t>biomolecules</a:t>
            </a:r>
            <a:r>
              <a:rPr lang="en-US" dirty="0"/>
              <a:t>, compounds and</a:t>
            </a:r>
          </a:p>
          <a:p>
            <a:pPr eaLnBrk="1" hangingPunct="1"/>
            <a:r>
              <a:rPr lang="en-US" dirty="0"/>
              <a:t> ions present in a cell is called as </a:t>
            </a:r>
            <a:r>
              <a:rPr lang="en-US" b="1" u="sng" dirty="0"/>
              <a:t>cellular pool</a:t>
            </a:r>
            <a:endParaRPr lang="en-IN" b="1" u="sng" dirty="0"/>
          </a:p>
        </p:txBody>
      </p:sp>
      <p:sp>
        <p:nvSpPr>
          <p:cNvPr id="7173" name="TextBox 4"/>
          <p:cNvSpPr txBox="1">
            <a:spLocks noChangeArrowheads="1"/>
          </p:cNvSpPr>
          <p:nvPr/>
        </p:nvSpPr>
        <p:spPr bwMode="auto">
          <a:xfrm>
            <a:off x="468313" y="1371600"/>
            <a:ext cx="768508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err="1"/>
              <a:t>Biomolecules</a:t>
            </a:r>
            <a:r>
              <a:rPr lang="en-US" dirty="0"/>
              <a:t> are compounds of </a:t>
            </a:r>
            <a:r>
              <a:rPr lang="en-US" b="1" u="sng" dirty="0"/>
              <a:t>carbon</a:t>
            </a:r>
            <a:r>
              <a:rPr lang="en-US" dirty="0"/>
              <a:t>. </a:t>
            </a:r>
          </a:p>
          <a:p>
            <a:pPr eaLnBrk="1" hangingPunct="1"/>
            <a:r>
              <a:rPr lang="en-US" dirty="0"/>
              <a:t>Hence the chemistry of living organisms is organized around </a:t>
            </a:r>
            <a:r>
              <a:rPr lang="en-US" dirty="0" smtClean="0"/>
              <a:t>carbon.</a:t>
            </a:r>
            <a:endParaRPr lang="en-IN" b="1" u="sng" dirty="0"/>
          </a:p>
        </p:txBody>
      </p:sp>
      <p:sp>
        <p:nvSpPr>
          <p:cNvPr id="7174" name="TextBox 5"/>
          <p:cNvSpPr txBox="1">
            <a:spLocks noChangeArrowheads="1"/>
          </p:cNvSpPr>
          <p:nvPr/>
        </p:nvSpPr>
        <p:spPr bwMode="auto">
          <a:xfrm>
            <a:off x="468313" y="2209800"/>
            <a:ext cx="75326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Carbon is the most versatile and the most predominant element of life.</a:t>
            </a:r>
            <a:endParaRPr lang="en-IN" b="1" u="sng" dirty="0"/>
          </a:p>
        </p:txBody>
      </p:sp>
      <p:graphicFrame>
        <p:nvGraphicFramePr>
          <p:cNvPr id="7" name="Table 6"/>
          <p:cNvGraphicFramePr>
            <a:graphicFrameLocks noGrp="1"/>
          </p:cNvGraphicFramePr>
          <p:nvPr/>
        </p:nvGraphicFramePr>
        <p:xfrm>
          <a:off x="304800" y="2895600"/>
          <a:ext cx="7696200" cy="3932000"/>
        </p:xfrm>
        <a:graphic>
          <a:graphicData uri="http://schemas.openxmlformats.org/drawingml/2006/table">
            <a:tbl>
              <a:tblPr firstRow="1" bandRow="1">
                <a:tableStyleId>{EB344D84-9AFB-497E-A393-DC336BA19D2E}</a:tableStyleId>
              </a:tblPr>
              <a:tblGrid>
                <a:gridCol w="2565802"/>
                <a:gridCol w="2565802"/>
                <a:gridCol w="2564596"/>
              </a:tblGrid>
              <a:tr h="570609">
                <a:tc>
                  <a:txBody>
                    <a:bodyPr/>
                    <a:lstStyle/>
                    <a:p>
                      <a:r>
                        <a:rPr lang="en-US" sz="1800" dirty="0" smtClean="0"/>
                        <a:t>ELEMENT</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Non living (Earth crust)</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Living Matter</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Hydrogen</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0.14</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0.5</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Carbon</a:t>
                      </a:r>
                      <a:endParaRPr lang="en-IN" sz="1800" b="1"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0.03</a:t>
                      </a:r>
                      <a:endParaRPr lang="en-IN" sz="1800" b="1"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18.5</a:t>
                      </a:r>
                      <a:endParaRPr lang="en-IN" sz="1800" b="1"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Oxygen</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46.6</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65.0</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Nitrogen </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Very less</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3.3</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err="1" smtClean="0"/>
                        <a:t>Sulphur</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0.03</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0.3</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Sodium</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2.8</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0.2</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Calcium</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3.6</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1.5</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Magnesium</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2.1</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0.1</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066">
                <a:tc>
                  <a:txBody>
                    <a:bodyPr/>
                    <a:lstStyle/>
                    <a:p>
                      <a:r>
                        <a:rPr lang="en-US" sz="1800" dirty="0" smtClean="0"/>
                        <a:t>Silicon</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27.7</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Very less</a:t>
                      </a:r>
                      <a:endParaRPr lang="en-IN" sz="1800" dirty="0"/>
                    </a:p>
                  </a:txBody>
                  <a:tcPr marL="91456" marR="9145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بروتينات الغذاء"/>
          <p:cNvPicPr>
            <a:picLocks noChangeAspect="1" noChangeArrowheads="1"/>
          </p:cNvPicPr>
          <p:nvPr/>
        </p:nvPicPr>
        <p:blipFill>
          <a:blip r:embed="rId2"/>
          <a:srcRect/>
          <a:stretch>
            <a:fillRect/>
          </a:stretch>
        </p:blipFill>
        <p:spPr bwMode="auto">
          <a:xfrm>
            <a:off x="231775" y="481012"/>
            <a:ext cx="7540625" cy="5462588"/>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B for Biology: Biomolecules of the Cell - Proteins"/>
          <p:cNvPicPr>
            <a:picLocks noChangeAspect="1" noChangeArrowheads="1"/>
          </p:cNvPicPr>
          <p:nvPr/>
        </p:nvPicPr>
        <p:blipFill>
          <a:blip r:embed="rId2"/>
          <a:srcRect/>
          <a:stretch>
            <a:fillRect/>
          </a:stretch>
        </p:blipFill>
        <p:spPr bwMode="auto">
          <a:xfrm>
            <a:off x="231775" y="123824"/>
            <a:ext cx="7616825" cy="665797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sgj\Desktop\trans image\protein-structure-details-17-638.jpg"/>
          <p:cNvPicPr>
            <a:picLocks noChangeAspect="1" noChangeArrowheads="1"/>
          </p:cNvPicPr>
          <p:nvPr/>
        </p:nvPicPr>
        <p:blipFill>
          <a:blip r:embed="rId3"/>
          <a:srcRect/>
          <a:stretch>
            <a:fillRect/>
          </a:stretch>
        </p:blipFill>
        <p:spPr bwMode="auto">
          <a:xfrm>
            <a:off x="76200" y="381000"/>
            <a:ext cx="7924800" cy="5938838"/>
          </a:xfrm>
          <a:prstGeom prst="rect">
            <a:avLst/>
          </a:prstGeom>
          <a:noFill/>
        </p:spPr>
      </p:pic>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sgj\Desktop\trans image\protein-structure-details-22-638.jpg"/>
          <p:cNvPicPr>
            <a:picLocks noChangeAspect="1" noChangeArrowheads="1"/>
          </p:cNvPicPr>
          <p:nvPr/>
        </p:nvPicPr>
        <p:blipFill>
          <a:blip r:embed="rId3"/>
          <a:srcRect/>
          <a:stretch>
            <a:fillRect/>
          </a:stretch>
        </p:blipFill>
        <p:spPr bwMode="auto">
          <a:xfrm>
            <a:off x="76200" y="228600"/>
            <a:ext cx="7924800"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sp>
        <p:nvSpPr>
          <p:cNvPr id="4" name="Rounded Rectangle 3"/>
          <p:cNvSpPr/>
          <p:nvPr/>
        </p:nvSpPr>
        <p:spPr>
          <a:xfrm>
            <a:off x="2667000" y="1816100"/>
            <a:ext cx="3025775" cy="62071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PROTEINS</a:t>
            </a:r>
            <a:endParaRPr lang="en-IN" sz="2400" dirty="0"/>
          </a:p>
        </p:txBody>
      </p:sp>
      <p:cxnSp>
        <p:nvCxnSpPr>
          <p:cNvPr id="5" name="Straight Connector 4"/>
          <p:cNvCxnSpPr/>
          <p:nvPr/>
        </p:nvCxnSpPr>
        <p:spPr>
          <a:xfrm flipH="1" flipV="1">
            <a:off x="1116013" y="2149475"/>
            <a:ext cx="208756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5638800" y="2149475"/>
            <a:ext cx="208756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116013" y="2149475"/>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696200" y="2149475"/>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72000" y="2349500"/>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76200" y="2581275"/>
            <a:ext cx="2376487" cy="53181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Function</a:t>
            </a:r>
            <a:endParaRPr lang="en-IN" dirty="0"/>
          </a:p>
        </p:txBody>
      </p:sp>
      <p:sp>
        <p:nvSpPr>
          <p:cNvPr id="11" name="Rounded Rectangle 10"/>
          <p:cNvSpPr/>
          <p:nvPr/>
        </p:nvSpPr>
        <p:spPr>
          <a:xfrm>
            <a:off x="2971800" y="2798763"/>
            <a:ext cx="2520950" cy="6302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Chemical nature and solubility</a:t>
            </a:r>
            <a:endParaRPr lang="en-IN" dirty="0"/>
          </a:p>
        </p:txBody>
      </p:sp>
      <p:sp>
        <p:nvSpPr>
          <p:cNvPr id="12" name="Rounded Rectangle 11"/>
          <p:cNvSpPr/>
          <p:nvPr/>
        </p:nvSpPr>
        <p:spPr>
          <a:xfrm>
            <a:off x="5715000" y="2581275"/>
            <a:ext cx="2376487" cy="7032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Nutritional importance</a:t>
            </a:r>
            <a:endParaRPr lang="en-IN" dirty="0"/>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rot="16200000">
            <a:off x="-1165225" y="2974976"/>
            <a:ext cx="4319587" cy="62071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Functional classification</a:t>
            </a:r>
            <a:endParaRPr lang="en-IN" sz="2400" dirty="0"/>
          </a:p>
        </p:txBody>
      </p:sp>
      <p:cxnSp>
        <p:nvCxnSpPr>
          <p:cNvPr id="5" name="Straight Connector 4"/>
          <p:cNvCxnSpPr>
            <a:stCxn id="3" idx="2"/>
          </p:cNvCxnSpPr>
          <p:nvPr/>
        </p:nvCxnSpPr>
        <p:spPr>
          <a:xfrm>
            <a:off x="1304925" y="3284538"/>
            <a:ext cx="24288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47813" y="611188"/>
            <a:ext cx="0" cy="515302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47813" y="611188"/>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35150" y="427038"/>
            <a:ext cx="5176838" cy="368300"/>
          </a:xfrm>
          <a:prstGeom prst="rect">
            <a:avLst/>
          </a:prstGeom>
          <a:noFill/>
          <a:ln>
            <a:solidFill>
              <a:schemeClr val="accent3"/>
            </a:solidFill>
          </a:ln>
        </p:spPr>
        <p:txBody>
          <a:bodyPr wrap="none">
            <a:spAutoFit/>
          </a:bodyPr>
          <a:lstStyle/>
          <a:p>
            <a:pPr>
              <a:defRPr/>
            </a:pPr>
            <a:r>
              <a:rPr lang="en-US" b="1" dirty="0"/>
              <a:t>Structural proteins </a:t>
            </a:r>
            <a:r>
              <a:rPr lang="en-US" dirty="0"/>
              <a:t>e.g. keratin, collagen</a:t>
            </a:r>
            <a:endParaRPr lang="en-IN" dirty="0"/>
          </a:p>
        </p:txBody>
      </p:sp>
      <p:cxnSp>
        <p:nvCxnSpPr>
          <p:cNvPr id="12" name="Straight Arrow Connector 11"/>
          <p:cNvCxnSpPr/>
          <p:nvPr/>
        </p:nvCxnSpPr>
        <p:spPr>
          <a:xfrm>
            <a:off x="1547813" y="1219200"/>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35150" y="1033463"/>
            <a:ext cx="4033838" cy="369887"/>
          </a:xfrm>
          <a:prstGeom prst="rect">
            <a:avLst/>
          </a:prstGeom>
          <a:noFill/>
          <a:ln>
            <a:solidFill>
              <a:schemeClr val="accent3"/>
            </a:solidFill>
          </a:ln>
        </p:spPr>
        <p:txBody>
          <a:bodyPr wrap="none">
            <a:spAutoFit/>
          </a:bodyPr>
          <a:lstStyle/>
          <a:p>
            <a:pPr>
              <a:defRPr/>
            </a:pPr>
            <a:r>
              <a:rPr lang="en-US" b="1" dirty="0"/>
              <a:t>Enzymatic proteins </a:t>
            </a:r>
            <a:r>
              <a:rPr lang="en-US" dirty="0"/>
              <a:t>e.g. pepsin</a:t>
            </a:r>
            <a:endParaRPr lang="en-IN" dirty="0"/>
          </a:p>
        </p:txBody>
      </p:sp>
      <p:cxnSp>
        <p:nvCxnSpPr>
          <p:cNvPr id="14" name="Straight Arrow Connector 13"/>
          <p:cNvCxnSpPr/>
          <p:nvPr/>
        </p:nvCxnSpPr>
        <p:spPr>
          <a:xfrm>
            <a:off x="1547813" y="1795463"/>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5150" y="1609725"/>
            <a:ext cx="4732338" cy="369888"/>
          </a:xfrm>
          <a:prstGeom prst="rect">
            <a:avLst/>
          </a:prstGeom>
          <a:noFill/>
          <a:ln>
            <a:solidFill>
              <a:schemeClr val="accent3"/>
            </a:solidFill>
          </a:ln>
        </p:spPr>
        <p:txBody>
          <a:bodyPr wrap="none">
            <a:spAutoFit/>
          </a:bodyPr>
          <a:lstStyle/>
          <a:p>
            <a:pPr>
              <a:defRPr/>
            </a:pPr>
            <a:r>
              <a:rPr lang="en-US" b="1" dirty="0"/>
              <a:t>Transport proteins </a:t>
            </a:r>
            <a:r>
              <a:rPr lang="en-US" dirty="0"/>
              <a:t>e.g. </a:t>
            </a:r>
            <a:r>
              <a:rPr lang="en-US" dirty="0" err="1"/>
              <a:t>Haemoglobin</a:t>
            </a:r>
            <a:endParaRPr lang="en-IN" dirty="0"/>
          </a:p>
        </p:txBody>
      </p:sp>
      <p:cxnSp>
        <p:nvCxnSpPr>
          <p:cNvPr id="16" name="Straight Arrow Connector 15"/>
          <p:cNvCxnSpPr/>
          <p:nvPr/>
        </p:nvCxnSpPr>
        <p:spPr>
          <a:xfrm>
            <a:off x="1547813" y="2443163"/>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35150" y="2259013"/>
            <a:ext cx="6121400" cy="368300"/>
          </a:xfrm>
          <a:prstGeom prst="rect">
            <a:avLst/>
          </a:prstGeom>
          <a:noFill/>
          <a:ln>
            <a:solidFill>
              <a:schemeClr val="accent3"/>
            </a:solidFill>
          </a:ln>
        </p:spPr>
        <p:txBody>
          <a:bodyPr wrap="none">
            <a:spAutoFit/>
          </a:bodyPr>
          <a:lstStyle/>
          <a:p>
            <a:pPr>
              <a:defRPr/>
            </a:pPr>
            <a:r>
              <a:rPr lang="en-US" b="1" dirty="0"/>
              <a:t>Hormonal proteins </a:t>
            </a:r>
            <a:r>
              <a:rPr lang="en-US" dirty="0"/>
              <a:t>e.g. Insulin, Growth hormone</a:t>
            </a:r>
            <a:endParaRPr lang="en-IN" dirty="0"/>
          </a:p>
        </p:txBody>
      </p:sp>
      <p:cxnSp>
        <p:nvCxnSpPr>
          <p:cNvPr id="18" name="Straight Arrow Connector 17"/>
          <p:cNvCxnSpPr/>
          <p:nvPr/>
        </p:nvCxnSpPr>
        <p:spPr>
          <a:xfrm>
            <a:off x="1547813" y="3100388"/>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35150" y="2916238"/>
            <a:ext cx="5014913" cy="368300"/>
          </a:xfrm>
          <a:prstGeom prst="rect">
            <a:avLst/>
          </a:prstGeom>
          <a:noFill/>
          <a:ln>
            <a:solidFill>
              <a:schemeClr val="accent3"/>
            </a:solidFill>
          </a:ln>
        </p:spPr>
        <p:txBody>
          <a:bodyPr wrap="none">
            <a:spAutoFit/>
          </a:bodyPr>
          <a:lstStyle/>
          <a:p>
            <a:pPr>
              <a:defRPr/>
            </a:pPr>
            <a:r>
              <a:rPr lang="en-US" b="1" dirty="0"/>
              <a:t>Contractile proteins </a:t>
            </a:r>
            <a:r>
              <a:rPr lang="en-US" dirty="0"/>
              <a:t>e.g. Actin, myosin</a:t>
            </a:r>
            <a:endParaRPr lang="en-IN" dirty="0"/>
          </a:p>
        </p:txBody>
      </p:sp>
      <p:cxnSp>
        <p:nvCxnSpPr>
          <p:cNvPr id="20" name="Straight Arrow Connector 19"/>
          <p:cNvCxnSpPr/>
          <p:nvPr/>
        </p:nvCxnSpPr>
        <p:spPr>
          <a:xfrm>
            <a:off x="1547813" y="3738563"/>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35150" y="3554413"/>
            <a:ext cx="4200525" cy="369887"/>
          </a:xfrm>
          <a:prstGeom prst="rect">
            <a:avLst/>
          </a:prstGeom>
          <a:noFill/>
          <a:ln>
            <a:solidFill>
              <a:schemeClr val="accent3"/>
            </a:solidFill>
          </a:ln>
        </p:spPr>
        <p:txBody>
          <a:bodyPr wrap="none">
            <a:spAutoFit/>
          </a:bodyPr>
          <a:lstStyle/>
          <a:p>
            <a:pPr>
              <a:defRPr/>
            </a:pPr>
            <a:r>
              <a:rPr lang="en-US" b="1" dirty="0"/>
              <a:t>Storage proteins </a:t>
            </a:r>
            <a:r>
              <a:rPr lang="en-US" dirty="0"/>
              <a:t>e.g. Ovalbumin</a:t>
            </a:r>
            <a:endParaRPr lang="en-IN" dirty="0"/>
          </a:p>
        </p:txBody>
      </p:sp>
      <p:cxnSp>
        <p:nvCxnSpPr>
          <p:cNvPr id="22" name="Straight Arrow Connector 21"/>
          <p:cNvCxnSpPr/>
          <p:nvPr/>
        </p:nvCxnSpPr>
        <p:spPr>
          <a:xfrm>
            <a:off x="1547813" y="4387850"/>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35150" y="4202113"/>
            <a:ext cx="4651375" cy="369887"/>
          </a:xfrm>
          <a:prstGeom prst="rect">
            <a:avLst/>
          </a:prstGeom>
          <a:noFill/>
          <a:ln>
            <a:solidFill>
              <a:schemeClr val="accent3"/>
            </a:solidFill>
          </a:ln>
        </p:spPr>
        <p:txBody>
          <a:bodyPr wrap="none">
            <a:spAutoFit/>
          </a:bodyPr>
          <a:lstStyle/>
          <a:p>
            <a:pPr>
              <a:defRPr/>
            </a:pPr>
            <a:r>
              <a:rPr lang="en-US" b="1" dirty="0"/>
              <a:t>Genetic proteins </a:t>
            </a:r>
            <a:r>
              <a:rPr lang="en-US" dirty="0"/>
              <a:t>e.g. Nucleoproteins</a:t>
            </a:r>
            <a:endParaRPr lang="en-IN" dirty="0"/>
          </a:p>
        </p:txBody>
      </p:sp>
      <p:cxnSp>
        <p:nvCxnSpPr>
          <p:cNvPr id="24" name="Straight Arrow Connector 23"/>
          <p:cNvCxnSpPr/>
          <p:nvPr/>
        </p:nvCxnSpPr>
        <p:spPr>
          <a:xfrm>
            <a:off x="1547813" y="5045075"/>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35150" y="4859338"/>
            <a:ext cx="4851400" cy="369887"/>
          </a:xfrm>
          <a:prstGeom prst="rect">
            <a:avLst/>
          </a:prstGeom>
          <a:noFill/>
          <a:ln>
            <a:solidFill>
              <a:schemeClr val="accent3"/>
            </a:solidFill>
          </a:ln>
        </p:spPr>
        <p:txBody>
          <a:bodyPr wrap="none">
            <a:spAutoFit/>
          </a:bodyPr>
          <a:lstStyle/>
          <a:p>
            <a:pPr>
              <a:defRPr/>
            </a:pPr>
            <a:r>
              <a:rPr lang="en-US" b="1" dirty="0" err="1"/>
              <a:t>Defence</a:t>
            </a:r>
            <a:r>
              <a:rPr lang="en-US" b="1" dirty="0"/>
              <a:t> proteins </a:t>
            </a:r>
            <a:r>
              <a:rPr lang="en-US" dirty="0"/>
              <a:t>e.g. </a:t>
            </a:r>
            <a:r>
              <a:rPr lang="en-US" dirty="0" err="1"/>
              <a:t>Imunoglobulins</a:t>
            </a:r>
            <a:endParaRPr lang="en-IN" dirty="0"/>
          </a:p>
        </p:txBody>
      </p:sp>
      <p:cxnSp>
        <p:nvCxnSpPr>
          <p:cNvPr id="26" name="Straight Arrow Connector 25"/>
          <p:cNvCxnSpPr/>
          <p:nvPr/>
        </p:nvCxnSpPr>
        <p:spPr>
          <a:xfrm>
            <a:off x="1547813" y="5764213"/>
            <a:ext cx="287337"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835150" y="5580063"/>
            <a:ext cx="6081713" cy="369887"/>
          </a:xfrm>
          <a:prstGeom prst="rect">
            <a:avLst/>
          </a:prstGeom>
          <a:noFill/>
          <a:ln>
            <a:solidFill>
              <a:schemeClr val="accent3"/>
            </a:solidFill>
          </a:ln>
        </p:spPr>
        <p:txBody>
          <a:bodyPr wrap="none">
            <a:spAutoFit/>
          </a:bodyPr>
          <a:lstStyle/>
          <a:p>
            <a:pPr>
              <a:defRPr/>
            </a:pPr>
            <a:r>
              <a:rPr lang="en-US" b="1" dirty="0"/>
              <a:t>Receptor proteins </a:t>
            </a:r>
            <a:r>
              <a:rPr lang="en-US" dirty="0"/>
              <a:t>e.g. for hormones and viruses</a:t>
            </a:r>
            <a:endParaRPr lang="en-IN" dirty="0"/>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2411413" y="692150"/>
            <a:ext cx="4321175" cy="10080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Classification based on chemical nature and solubility</a:t>
            </a:r>
            <a:endParaRPr lang="en-IN" sz="2400" dirty="0"/>
          </a:p>
        </p:txBody>
      </p:sp>
      <p:sp>
        <p:nvSpPr>
          <p:cNvPr id="4" name="TextBox 3"/>
          <p:cNvSpPr txBox="1"/>
          <p:nvPr/>
        </p:nvSpPr>
        <p:spPr>
          <a:xfrm>
            <a:off x="468313" y="1997075"/>
            <a:ext cx="7380287" cy="2031325"/>
          </a:xfrm>
          <a:prstGeom prst="rect">
            <a:avLst/>
          </a:prstGeom>
          <a:noFill/>
          <a:ln>
            <a:solidFill>
              <a:schemeClr val="accent3"/>
            </a:solidFill>
          </a:ln>
        </p:spPr>
        <p:txBody>
          <a:bodyPr wrap="square">
            <a:spAutoFit/>
          </a:bodyPr>
          <a:lstStyle/>
          <a:p>
            <a:pPr marL="342900" indent="-342900">
              <a:buFontTx/>
              <a:buAutoNum type="arabicPeriod"/>
              <a:defRPr/>
            </a:pPr>
            <a:r>
              <a:rPr lang="en-US" b="1" dirty="0"/>
              <a:t>Simple proteins </a:t>
            </a:r>
            <a:r>
              <a:rPr lang="en-US" dirty="0"/>
              <a:t>:          They are composed only of </a:t>
            </a:r>
            <a:r>
              <a:rPr lang="en-US" dirty="0" smtClean="0"/>
              <a:t>amino </a:t>
            </a:r>
            <a:r>
              <a:rPr lang="en-US" dirty="0"/>
              <a:t>acid </a:t>
            </a:r>
            <a:r>
              <a:rPr lang="en-US" dirty="0" smtClean="0"/>
              <a:t> </a:t>
            </a:r>
            <a:r>
              <a:rPr lang="en-US" dirty="0"/>
              <a:t>residues</a:t>
            </a:r>
          </a:p>
          <a:p>
            <a:pPr marL="342900" indent="-342900">
              <a:buFontTx/>
              <a:buAutoNum type="arabicPeriod"/>
              <a:defRPr/>
            </a:pPr>
            <a:endParaRPr lang="en-US" dirty="0"/>
          </a:p>
          <a:p>
            <a:pPr>
              <a:defRPr/>
            </a:pPr>
            <a:r>
              <a:rPr lang="en-US" b="1" dirty="0"/>
              <a:t>2. Conjugated proteins </a:t>
            </a:r>
            <a:r>
              <a:rPr lang="en-US" dirty="0"/>
              <a:t>: Along with amino acids , there is a </a:t>
            </a:r>
          </a:p>
          <a:p>
            <a:pPr>
              <a:defRPr/>
            </a:pPr>
            <a:r>
              <a:rPr lang="en-US" dirty="0"/>
              <a:t>                                        non-protein prosthetic group.</a:t>
            </a:r>
          </a:p>
          <a:p>
            <a:pPr>
              <a:defRPr/>
            </a:pPr>
            <a:r>
              <a:rPr lang="en-US" b="1" dirty="0"/>
              <a:t>3</a:t>
            </a:r>
            <a:r>
              <a:rPr lang="en-US" dirty="0"/>
              <a:t>. </a:t>
            </a:r>
            <a:r>
              <a:rPr lang="en-US" b="1" dirty="0"/>
              <a:t>Derived proteins :        </a:t>
            </a:r>
            <a:r>
              <a:rPr lang="en-US" dirty="0"/>
              <a:t>They are denatured or degraded </a:t>
            </a:r>
            <a:r>
              <a:rPr lang="en-US" dirty="0" smtClean="0"/>
              <a:t>products   </a:t>
            </a:r>
            <a:r>
              <a:rPr lang="en-US" dirty="0"/>
              <a:t>of the above </a:t>
            </a:r>
            <a:r>
              <a:rPr lang="en-US" dirty="0" smtClean="0"/>
              <a:t>two.</a:t>
            </a:r>
            <a:endParaRPr lang="en-IN" dirty="0"/>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08400" y="765175"/>
            <a:ext cx="1943100" cy="3333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Proteins</a:t>
            </a:r>
            <a:endParaRPr lang="en-IN" sz="2400" dirty="0"/>
          </a:p>
        </p:txBody>
      </p:sp>
      <p:cxnSp>
        <p:nvCxnSpPr>
          <p:cNvPr id="4" name="Straight Connector 3"/>
          <p:cNvCxnSpPr/>
          <p:nvPr/>
        </p:nvCxnSpPr>
        <p:spPr>
          <a:xfrm flipH="1" flipV="1">
            <a:off x="1620838" y="938213"/>
            <a:ext cx="208756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5651500" y="931863"/>
            <a:ext cx="208756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600200" y="938213"/>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743825" y="908050"/>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43438" y="1125538"/>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81000" y="1412875"/>
            <a:ext cx="1296988" cy="3524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Simple</a:t>
            </a:r>
            <a:endParaRPr lang="en-IN" dirty="0"/>
          </a:p>
        </p:txBody>
      </p:sp>
      <p:sp>
        <p:nvSpPr>
          <p:cNvPr id="10" name="Rounded Rectangle 9"/>
          <p:cNvSpPr/>
          <p:nvPr/>
        </p:nvSpPr>
        <p:spPr>
          <a:xfrm>
            <a:off x="3352800" y="1546225"/>
            <a:ext cx="1657350" cy="3365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Conjugated</a:t>
            </a:r>
            <a:endParaRPr lang="en-IN" dirty="0"/>
          </a:p>
        </p:txBody>
      </p:sp>
      <p:sp>
        <p:nvSpPr>
          <p:cNvPr id="11" name="Rounded Rectangle 10"/>
          <p:cNvSpPr/>
          <p:nvPr/>
        </p:nvSpPr>
        <p:spPr>
          <a:xfrm>
            <a:off x="6553200" y="1341438"/>
            <a:ext cx="1439863" cy="35083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Derived</a:t>
            </a:r>
            <a:endParaRPr lang="en-IN" dirty="0"/>
          </a:p>
        </p:txBody>
      </p:sp>
      <p:cxnSp>
        <p:nvCxnSpPr>
          <p:cNvPr id="13" name="Straight Connector 12"/>
          <p:cNvCxnSpPr/>
          <p:nvPr/>
        </p:nvCxnSpPr>
        <p:spPr>
          <a:xfrm>
            <a:off x="3995738" y="1916113"/>
            <a:ext cx="0" cy="24590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95738" y="220503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1998" name="TextBox 17"/>
          <p:cNvSpPr txBox="1">
            <a:spLocks noChangeArrowheads="1"/>
          </p:cNvSpPr>
          <p:nvPr/>
        </p:nvSpPr>
        <p:spPr bwMode="auto">
          <a:xfrm>
            <a:off x="4211638" y="2051050"/>
            <a:ext cx="15255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Nucleoproteins</a:t>
            </a:r>
            <a:endParaRPr lang="en-IN" sz="1400"/>
          </a:p>
        </p:txBody>
      </p:sp>
      <p:cxnSp>
        <p:nvCxnSpPr>
          <p:cNvPr id="19" name="Straight Arrow Connector 18"/>
          <p:cNvCxnSpPr/>
          <p:nvPr/>
        </p:nvCxnSpPr>
        <p:spPr>
          <a:xfrm>
            <a:off x="3995738" y="255428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00" name="TextBox 19"/>
          <p:cNvSpPr txBox="1">
            <a:spLocks noChangeArrowheads="1"/>
          </p:cNvSpPr>
          <p:nvPr/>
        </p:nvSpPr>
        <p:spPr bwMode="auto">
          <a:xfrm>
            <a:off x="4211638" y="2401888"/>
            <a:ext cx="1412875"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Glycoproteins</a:t>
            </a:r>
            <a:endParaRPr lang="en-IN" sz="1400"/>
          </a:p>
        </p:txBody>
      </p:sp>
      <p:cxnSp>
        <p:nvCxnSpPr>
          <p:cNvPr id="21" name="Straight Arrow Connector 20"/>
          <p:cNvCxnSpPr/>
          <p:nvPr/>
        </p:nvCxnSpPr>
        <p:spPr>
          <a:xfrm>
            <a:off x="3995738" y="293528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02" name="TextBox 21"/>
          <p:cNvSpPr txBox="1">
            <a:spLocks noChangeArrowheads="1"/>
          </p:cNvSpPr>
          <p:nvPr/>
        </p:nvSpPr>
        <p:spPr bwMode="auto">
          <a:xfrm>
            <a:off x="4211638" y="2781300"/>
            <a:ext cx="13843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Mucoproteins</a:t>
            </a:r>
            <a:endParaRPr lang="en-IN" sz="1400"/>
          </a:p>
        </p:txBody>
      </p:sp>
      <p:cxnSp>
        <p:nvCxnSpPr>
          <p:cNvPr id="23" name="Straight Arrow Connector 22"/>
          <p:cNvCxnSpPr/>
          <p:nvPr/>
        </p:nvCxnSpPr>
        <p:spPr>
          <a:xfrm>
            <a:off x="3995738" y="326548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04" name="TextBox 23"/>
          <p:cNvSpPr txBox="1">
            <a:spLocks noChangeArrowheads="1"/>
          </p:cNvSpPr>
          <p:nvPr/>
        </p:nvSpPr>
        <p:spPr bwMode="auto">
          <a:xfrm>
            <a:off x="4211638" y="3111500"/>
            <a:ext cx="12874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Lipoproteins</a:t>
            </a:r>
            <a:endParaRPr lang="en-IN" sz="1400"/>
          </a:p>
        </p:txBody>
      </p:sp>
      <p:cxnSp>
        <p:nvCxnSpPr>
          <p:cNvPr id="25" name="Straight Arrow Connector 24"/>
          <p:cNvCxnSpPr/>
          <p:nvPr/>
        </p:nvCxnSpPr>
        <p:spPr>
          <a:xfrm>
            <a:off x="3995738" y="361473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06" name="TextBox 25"/>
          <p:cNvSpPr txBox="1">
            <a:spLocks noChangeArrowheads="1"/>
          </p:cNvSpPr>
          <p:nvPr/>
        </p:nvSpPr>
        <p:spPr bwMode="auto">
          <a:xfrm>
            <a:off x="4211638" y="3460750"/>
            <a:ext cx="16779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Phosphoproteins</a:t>
            </a:r>
            <a:endParaRPr lang="en-IN" sz="1400"/>
          </a:p>
        </p:txBody>
      </p:sp>
      <p:cxnSp>
        <p:nvCxnSpPr>
          <p:cNvPr id="27" name="Straight Arrow Connector 26"/>
          <p:cNvCxnSpPr/>
          <p:nvPr/>
        </p:nvCxnSpPr>
        <p:spPr>
          <a:xfrm>
            <a:off x="3995738" y="399573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08" name="TextBox 27"/>
          <p:cNvSpPr txBox="1">
            <a:spLocks noChangeArrowheads="1"/>
          </p:cNvSpPr>
          <p:nvPr/>
        </p:nvSpPr>
        <p:spPr bwMode="auto">
          <a:xfrm>
            <a:off x="4211638" y="3841750"/>
            <a:ext cx="1625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Chromoproteins</a:t>
            </a:r>
            <a:endParaRPr lang="en-IN" sz="1400"/>
          </a:p>
        </p:txBody>
      </p:sp>
      <p:cxnSp>
        <p:nvCxnSpPr>
          <p:cNvPr id="29" name="Straight Arrow Connector 28"/>
          <p:cNvCxnSpPr/>
          <p:nvPr/>
        </p:nvCxnSpPr>
        <p:spPr>
          <a:xfrm>
            <a:off x="3995738" y="4365625"/>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10" name="TextBox 29"/>
          <p:cNvSpPr txBox="1">
            <a:spLocks noChangeArrowheads="1"/>
          </p:cNvSpPr>
          <p:nvPr/>
        </p:nvSpPr>
        <p:spPr bwMode="auto">
          <a:xfrm>
            <a:off x="4211638" y="4221163"/>
            <a:ext cx="1562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Metalloproteins</a:t>
            </a:r>
            <a:endParaRPr lang="en-IN" sz="1400"/>
          </a:p>
        </p:txBody>
      </p:sp>
      <p:cxnSp>
        <p:nvCxnSpPr>
          <p:cNvPr id="49" name="Straight Connector 48"/>
          <p:cNvCxnSpPr/>
          <p:nvPr/>
        </p:nvCxnSpPr>
        <p:spPr>
          <a:xfrm>
            <a:off x="1547813" y="1765300"/>
            <a:ext cx="0" cy="2857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11188" y="2051050"/>
            <a:ext cx="24479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611188" y="2051050"/>
            <a:ext cx="0" cy="30797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59113" y="2060575"/>
            <a:ext cx="0" cy="30797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76200" y="2425700"/>
            <a:ext cx="1368425" cy="2111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Globular</a:t>
            </a:r>
            <a:endParaRPr lang="en-IN" dirty="0"/>
          </a:p>
        </p:txBody>
      </p:sp>
      <p:sp>
        <p:nvSpPr>
          <p:cNvPr id="57" name="Rounded Rectangle 56"/>
          <p:cNvSpPr/>
          <p:nvPr/>
        </p:nvSpPr>
        <p:spPr>
          <a:xfrm>
            <a:off x="2133600" y="2425700"/>
            <a:ext cx="1366837" cy="2111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Fibrous</a:t>
            </a:r>
            <a:endParaRPr lang="en-IN" dirty="0"/>
          </a:p>
        </p:txBody>
      </p:sp>
      <p:cxnSp>
        <p:nvCxnSpPr>
          <p:cNvPr id="58" name="Straight Connector 57"/>
          <p:cNvCxnSpPr/>
          <p:nvPr/>
        </p:nvCxnSpPr>
        <p:spPr>
          <a:xfrm>
            <a:off x="395288" y="2636838"/>
            <a:ext cx="0" cy="11620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95288" y="3040063"/>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95288" y="3419475"/>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20" name="TextBox 60"/>
          <p:cNvSpPr txBox="1">
            <a:spLocks noChangeArrowheads="1"/>
          </p:cNvSpPr>
          <p:nvPr/>
        </p:nvSpPr>
        <p:spPr bwMode="auto">
          <a:xfrm>
            <a:off x="611188" y="3265488"/>
            <a:ext cx="9223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Globulin</a:t>
            </a:r>
            <a:endParaRPr lang="en-IN" sz="1400"/>
          </a:p>
        </p:txBody>
      </p:sp>
      <p:cxnSp>
        <p:nvCxnSpPr>
          <p:cNvPr id="62" name="Straight Arrow Connector 61"/>
          <p:cNvCxnSpPr/>
          <p:nvPr/>
        </p:nvCxnSpPr>
        <p:spPr>
          <a:xfrm>
            <a:off x="395288" y="3789363"/>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22" name="TextBox 62"/>
          <p:cNvSpPr txBox="1">
            <a:spLocks noChangeArrowheads="1"/>
          </p:cNvSpPr>
          <p:nvPr/>
        </p:nvSpPr>
        <p:spPr bwMode="auto">
          <a:xfrm>
            <a:off x="611188" y="3644900"/>
            <a:ext cx="9556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Histones</a:t>
            </a:r>
            <a:endParaRPr lang="en-IN" sz="1400"/>
          </a:p>
        </p:txBody>
      </p:sp>
      <p:sp>
        <p:nvSpPr>
          <p:cNvPr id="42023" name="TextBox 67"/>
          <p:cNvSpPr txBox="1">
            <a:spLocks noChangeArrowheads="1"/>
          </p:cNvSpPr>
          <p:nvPr/>
        </p:nvSpPr>
        <p:spPr bwMode="auto">
          <a:xfrm>
            <a:off x="611188" y="2924175"/>
            <a:ext cx="9223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Albumin</a:t>
            </a:r>
            <a:endParaRPr lang="en-IN" sz="1400"/>
          </a:p>
        </p:txBody>
      </p:sp>
      <p:cxnSp>
        <p:nvCxnSpPr>
          <p:cNvPr id="70" name="Straight Arrow Connector 69"/>
          <p:cNvCxnSpPr/>
          <p:nvPr/>
        </p:nvCxnSpPr>
        <p:spPr>
          <a:xfrm>
            <a:off x="2752725" y="3040063"/>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2752725" y="3419475"/>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26" name="TextBox 71"/>
          <p:cNvSpPr txBox="1">
            <a:spLocks noChangeArrowheads="1"/>
          </p:cNvSpPr>
          <p:nvPr/>
        </p:nvSpPr>
        <p:spPr bwMode="auto">
          <a:xfrm>
            <a:off x="2968625" y="3265488"/>
            <a:ext cx="7826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Elastin</a:t>
            </a:r>
            <a:endParaRPr lang="en-IN" sz="1400"/>
          </a:p>
        </p:txBody>
      </p:sp>
      <p:cxnSp>
        <p:nvCxnSpPr>
          <p:cNvPr id="73" name="Straight Arrow Connector 72"/>
          <p:cNvCxnSpPr/>
          <p:nvPr/>
        </p:nvCxnSpPr>
        <p:spPr>
          <a:xfrm>
            <a:off x="2752725" y="3789363"/>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28" name="TextBox 73"/>
          <p:cNvSpPr txBox="1">
            <a:spLocks noChangeArrowheads="1"/>
          </p:cNvSpPr>
          <p:nvPr/>
        </p:nvSpPr>
        <p:spPr bwMode="auto">
          <a:xfrm>
            <a:off x="2968625" y="3644900"/>
            <a:ext cx="8255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Keratin</a:t>
            </a:r>
            <a:endParaRPr lang="en-IN" sz="1400"/>
          </a:p>
        </p:txBody>
      </p:sp>
      <p:sp>
        <p:nvSpPr>
          <p:cNvPr id="42029" name="TextBox 74"/>
          <p:cNvSpPr txBox="1">
            <a:spLocks noChangeArrowheads="1"/>
          </p:cNvSpPr>
          <p:nvPr/>
        </p:nvSpPr>
        <p:spPr bwMode="auto">
          <a:xfrm>
            <a:off x="2968625" y="2924175"/>
            <a:ext cx="9588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dirty="0"/>
              <a:t>Collagen</a:t>
            </a:r>
            <a:endParaRPr lang="en-IN" sz="1400" dirty="0"/>
          </a:p>
        </p:txBody>
      </p:sp>
      <p:cxnSp>
        <p:nvCxnSpPr>
          <p:cNvPr id="76" name="Straight Connector 75"/>
          <p:cNvCxnSpPr/>
          <p:nvPr/>
        </p:nvCxnSpPr>
        <p:spPr>
          <a:xfrm>
            <a:off x="2743200" y="2636838"/>
            <a:ext cx="0" cy="11620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667625" y="1673225"/>
            <a:ext cx="0" cy="2857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011863" y="1958975"/>
            <a:ext cx="24479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6011863" y="1958975"/>
            <a:ext cx="0" cy="30797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8459788" y="1968500"/>
            <a:ext cx="0" cy="30797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5724525" y="2333625"/>
            <a:ext cx="1368425" cy="30321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Primary</a:t>
            </a:r>
            <a:endParaRPr lang="en-IN" dirty="0"/>
          </a:p>
        </p:txBody>
      </p:sp>
      <p:sp>
        <p:nvSpPr>
          <p:cNvPr id="82" name="Rounded Rectangle 81"/>
          <p:cNvSpPr/>
          <p:nvPr/>
        </p:nvSpPr>
        <p:spPr>
          <a:xfrm>
            <a:off x="7235825" y="2333625"/>
            <a:ext cx="1509713" cy="30321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Secondary</a:t>
            </a:r>
            <a:endParaRPr lang="en-IN" dirty="0"/>
          </a:p>
        </p:txBody>
      </p:sp>
      <p:cxnSp>
        <p:nvCxnSpPr>
          <p:cNvPr id="83" name="Straight Connector 82"/>
          <p:cNvCxnSpPr/>
          <p:nvPr/>
        </p:nvCxnSpPr>
        <p:spPr>
          <a:xfrm>
            <a:off x="6011863" y="2544763"/>
            <a:ext cx="0" cy="11620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6027738" y="294798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027738" y="3327400"/>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40" name="TextBox 85"/>
          <p:cNvSpPr txBox="1">
            <a:spLocks noChangeArrowheads="1"/>
          </p:cNvSpPr>
          <p:nvPr/>
        </p:nvSpPr>
        <p:spPr bwMode="auto">
          <a:xfrm>
            <a:off x="6243638" y="3173413"/>
            <a:ext cx="9715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dirty="0" err="1"/>
              <a:t>Proteans</a:t>
            </a:r>
            <a:endParaRPr lang="en-IN" sz="1400" dirty="0"/>
          </a:p>
        </p:txBody>
      </p:sp>
      <p:cxnSp>
        <p:nvCxnSpPr>
          <p:cNvPr id="87" name="Straight Arrow Connector 86"/>
          <p:cNvCxnSpPr/>
          <p:nvPr/>
        </p:nvCxnSpPr>
        <p:spPr>
          <a:xfrm>
            <a:off x="6027738" y="369728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42" name="TextBox 87"/>
          <p:cNvSpPr txBox="1">
            <a:spLocks noChangeArrowheads="1"/>
          </p:cNvSpPr>
          <p:nvPr/>
        </p:nvSpPr>
        <p:spPr bwMode="auto">
          <a:xfrm>
            <a:off x="6243638" y="3552825"/>
            <a:ext cx="13525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Metaproteins</a:t>
            </a:r>
            <a:endParaRPr lang="en-IN" sz="1400"/>
          </a:p>
        </p:txBody>
      </p:sp>
      <p:sp>
        <p:nvSpPr>
          <p:cNvPr id="42043" name="TextBox 88"/>
          <p:cNvSpPr txBox="1">
            <a:spLocks noChangeArrowheads="1"/>
          </p:cNvSpPr>
          <p:nvPr/>
        </p:nvSpPr>
        <p:spPr bwMode="auto">
          <a:xfrm>
            <a:off x="6243638" y="2636838"/>
            <a:ext cx="11985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a:t>Coagulated</a:t>
            </a:r>
          </a:p>
          <a:p>
            <a:pPr eaLnBrk="1" hangingPunct="1"/>
            <a:r>
              <a:rPr lang="en-US" sz="1400"/>
              <a:t>proteins</a:t>
            </a:r>
            <a:endParaRPr lang="en-IN" sz="1400"/>
          </a:p>
        </p:txBody>
      </p:sp>
      <p:cxnSp>
        <p:nvCxnSpPr>
          <p:cNvPr id="90" name="Straight Arrow Connector 89"/>
          <p:cNvCxnSpPr/>
          <p:nvPr/>
        </p:nvCxnSpPr>
        <p:spPr>
          <a:xfrm>
            <a:off x="7740650" y="294798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45" name="TextBox 90"/>
          <p:cNvSpPr txBox="1">
            <a:spLocks noChangeArrowheads="1"/>
          </p:cNvSpPr>
          <p:nvPr/>
        </p:nvSpPr>
        <p:spPr bwMode="auto">
          <a:xfrm>
            <a:off x="7956550" y="3173413"/>
            <a:ext cx="97654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dirty="0" err="1" smtClean="0"/>
              <a:t>protones</a:t>
            </a:r>
            <a:endParaRPr lang="en-IN" sz="1400" dirty="0"/>
          </a:p>
        </p:txBody>
      </p:sp>
      <p:cxnSp>
        <p:nvCxnSpPr>
          <p:cNvPr id="92" name="Straight Arrow Connector 91"/>
          <p:cNvCxnSpPr/>
          <p:nvPr/>
        </p:nvCxnSpPr>
        <p:spPr>
          <a:xfrm>
            <a:off x="7740650" y="3697288"/>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42047" name="TextBox 92"/>
          <p:cNvSpPr txBox="1">
            <a:spLocks noChangeArrowheads="1"/>
          </p:cNvSpPr>
          <p:nvPr/>
        </p:nvSpPr>
        <p:spPr bwMode="auto">
          <a:xfrm>
            <a:off x="7956550" y="3552825"/>
            <a:ext cx="94173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dirty="0" smtClean="0"/>
              <a:t>Peptides</a:t>
            </a:r>
            <a:endParaRPr lang="en-IN" sz="1400" dirty="0"/>
          </a:p>
        </p:txBody>
      </p:sp>
      <p:sp>
        <p:nvSpPr>
          <p:cNvPr id="42048" name="TextBox 93"/>
          <p:cNvSpPr txBox="1">
            <a:spLocks noChangeArrowheads="1"/>
          </p:cNvSpPr>
          <p:nvPr/>
        </p:nvSpPr>
        <p:spPr bwMode="auto">
          <a:xfrm>
            <a:off x="7956550" y="2833688"/>
            <a:ext cx="10599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sz="1400" dirty="0" err="1" smtClean="0"/>
              <a:t>Proteoses</a:t>
            </a:r>
            <a:endParaRPr lang="en-IN" sz="1400" dirty="0"/>
          </a:p>
        </p:txBody>
      </p:sp>
      <p:cxnSp>
        <p:nvCxnSpPr>
          <p:cNvPr id="95" name="Straight Connector 94"/>
          <p:cNvCxnSpPr/>
          <p:nvPr/>
        </p:nvCxnSpPr>
        <p:spPr>
          <a:xfrm>
            <a:off x="7740650" y="2544763"/>
            <a:ext cx="0" cy="11620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740650" y="3357563"/>
            <a:ext cx="215900" cy="0"/>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2987675" y="476250"/>
            <a:ext cx="3168650" cy="5762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CARBOHYDRATES</a:t>
            </a:r>
            <a:endParaRPr lang="en-IN" sz="2400" dirty="0"/>
          </a:p>
        </p:txBody>
      </p:sp>
      <p:sp>
        <p:nvSpPr>
          <p:cNvPr id="19460" name="TextBox 1"/>
          <p:cNvSpPr txBox="1">
            <a:spLocks noChangeArrowheads="1"/>
          </p:cNvSpPr>
          <p:nvPr/>
        </p:nvSpPr>
        <p:spPr bwMode="auto">
          <a:xfrm>
            <a:off x="323850" y="1187450"/>
            <a:ext cx="79946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t>Carbohydrates are the most abundant organic molecules in nature.</a:t>
            </a:r>
            <a:endParaRPr lang="en-IN"/>
          </a:p>
        </p:txBody>
      </p:sp>
      <p:sp>
        <p:nvSpPr>
          <p:cNvPr id="19461" name="TextBox 4"/>
          <p:cNvSpPr txBox="1">
            <a:spLocks noChangeArrowheads="1"/>
          </p:cNvSpPr>
          <p:nvPr/>
        </p:nvSpPr>
        <p:spPr bwMode="auto">
          <a:xfrm>
            <a:off x="323850" y="1701800"/>
            <a:ext cx="7151688"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t>The term carbohydrate is derived from the French term</a:t>
            </a:r>
            <a:r>
              <a:rPr lang="en-US" i="1"/>
              <a:t> </a:t>
            </a:r>
          </a:p>
          <a:p>
            <a:pPr eaLnBrk="1" hangingPunct="1"/>
            <a:r>
              <a:rPr lang="en-US" i="1">
                <a:solidFill>
                  <a:srgbClr val="FF0000"/>
                </a:solidFill>
              </a:rPr>
              <a:t>hydrate de carbone </a:t>
            </a:r>
            <a:r>
              <a:rPr lang="en-US"/>
              <a:t>i.e. it is a hydrate of carbon or C</a:t>
            </a:r>
            <a:r>
              <a:rPr lang="en-US" baseline="-25000"/>
              <a:t>n</a:t>
            </a:r>
            <a:r>
              <a:rPr lang="en-US"/>
              <a:t>(H</a:t>
            </a:r>
            <a:r>
              <a:rPr lang="en-US" baseline="-25000"/>
              <a:t>2</a:t>
            </a:r>
            <a:r>
              <a:rPr lang="en-US"/>
              <a:t>O)</a:t>
            </a:r>
            <a:r>
              <a:rPr lang="en-US" baseline="-25000"/>
              <a:t>n</a:t>
            </a:r>
            <a:endParaRPr lang="en-IN" i="1" baseline="-25000">
              <a:solidFill>
                <a:srgbClr val="FF0000"/>
              </a:solidFill>
            </a:endParaRPr>
          </a:p>
        </p:txBody>
      </p:sp>
      <p:sp>
        <p:nvSpPr>
          <p:cNvPr id="19462" name="TextBox 5"/>
          <p:cNvSpPr txBox="1">
            <a:spLocks noChangeArrowheads="1"/>
          </p:cNvSpPr>
          <p:nvPr/>
        </p:nvSpPr>
        <p:spPr bwMode="auto">
          <a:xfrm>
            <a:off x="323850" y="2422525"/>
            <a:ext cx="7931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t>Carbohydrates are defined as organic substances having C, H &amp; O </a:t>
            </a:r>
          </a:p>
          <a:p>
            <a:pPr eaLnBrk="1" hangingPunct="1"/>
            <a:r>
              <a:rPr lang="en-US"/>
              <a:t>Wherein H and O are in the ratio 2:1 as found in H</a:t>
            </a:r>
            <a:r>
              <a:rPr lang="en-US" baseline="-25000"/>
              <a:t>2</a:t>
            </a:r>
            <a:r>
              <a:rPr lang="en-US"/>
              <a:t>O</a:t>
            </a:r>
            <a:endParaRPr lang="en-IN" i="1" baseline="-25000">
              <a:solidFill>
                <a:srgbClr val="FF0000"/>
              </a:solidFill>
            </a:endParaRPr>
          </a:p>
        </p:txBody>
      </p:sp>
      <p:sp>
        <p:nvSpPr>
          <p:cNvPr id="4" name="TextBox 3"/>
          <p:cNvSpPr txBox="1"/>
          <p:nvPr/>
        </p:nvSpPr>
        <p:spPr>
          <a:xfrm>
            <a:off x="539750" y="3213100"/>
            <a:ext cx="7385050" cy="3416320"/>
          </a:xfrm>
          <a:prstGeom prst="rect">
            <a:avLst/>
          </a:prstGeom>
          <a:noFill/>
        </p:spPr>
        <p:txBody>
          <a:bodyPr wrap="square">
            <a:spAutoFit/>
          </a:bodyPr>
          <a:lstStyle/>
          <a:p>
            <a:pPr algn="ctr">
              <a:defRPr/>
            </a:pPr>
            <a:r>
              <a:rPr lang="en-US" b="1" u="sng" dirty="0"/>
              <a:t>FUNCTIONS OF CARBOHYDRATES</a:t>
            </a:r>
          </a:p>
          <a:p>
            <a:pPr algn="ctr">
              <a:defRPr/>
            </a:pPr>
            <a:endParaRPr lang="en-US" b="1" u="sng" dirty="0"/>
          </a:p>
          <a:p>
            <a:pPr marL="285750" indent="-285750">
              <a:buFontTx/>
              <a:buChar char="-"/>
              <a:defRPr/>
            </a:pPr>
            <a:r>
              <a:rPr lang="en-US" dirty="0"/>
              <a:t>Most abundant </a:t>
            </a:r>
            <a:r>
              <a:rPr lang="en-US" b="1" dirty="0"/>
              <a:t>source of energy </a:t>
            </a:r>
            <a:r>
              <a:rPr lang="en-US" dirty="0"/>
              <a:t>(4 </a:t>
            </a:r>
            <a:r>
              <a:rPr lang="en-US" dirty="0" smtClean="0"/>
              <a:t>kcal/g =17kJ/g)</a:t>
            </a:r>
            <a:endParaRPr lang="en-US" dirty="0"/>
          </a:p>
          <a:p>
            <a:pPr marL="285750" indent="-285750">
              <a:buFontTx/>
              <a:buChar char="-"/>
              <a:defRPr/>
            </a:pPr>
            <a:r>
              <a:rPr lang="en-US" b="1" dirty="0"/>
              <a:t>Precursors</a:t>
            </a:r>
            <a:r>
              <a:rPr lang="en-US" dirty="0"/>
              <a:t> for many organic compounds </a:t>
            </a:r>
            <a:r>
              <a:rPr lang="en-US" b="1" dirty="0"/>
              <a:t>(fats, amino acids)</a:t>
            </a:r>
          </a:p>
          <a:p>
            <a:pPr marL="285750" indent="-285750">
              <a:buFontTx/>
              <a:buChar char="-"/>
              <a:defRPr/>
            </a:pPr>
            <a:r>
              <a:rPr lang="en-US" dirty="0"/>
              <a:t>Present </a:t>
            </a:r>
            <a:r>
              <a:rPr lang="en-US" b="1" dirty="0"/>
              <a:t>as glycoproteins and glycolipids </a:t>
            </a:r>
            <a:r>
              <a:rPr lang="en-US" dirty="0"/>
              <a:t>in the </a:t>
            </a:r>
            <a:r>
              <a:rPr lang="en-US" b="1" dirty="0"/>
              <a:t>cell </a:t>
            </a:r>
            <a:r>
              <a:rPr lang="en-US" b="1" dirty="0" err="1"/>
              <a:t>memebrane</a:t>
            </a:r>
            <a:r>
              <a:rPr lang="en-US" b="1" dirty="0"/>
              <a:t> </a:t>
            </a:r>
            <a:r>
              <a:rPr lang="en-US" dirty="0"/>
              <a:t>and functions such as  cell growth and fertilization</a:t>
            </a:r>
          </a:p>
          <a:p>
            <a:pPr marL="285750" indent="-285750">
              <a:buFontTx/>
              <a:buChar char="-"/>
              <a:defRPr/>
            </a:pPr>
            <a:r>
              <a:rPr lang="en-US" dirty="0"/>
              <a:t>Present as structural components like </a:t>
            </a:r>
            <a:r>
              <a:rPr lang="en-US" b="1" dirty="0"/>
              <a:t>cellulose in plants</a:t>
            </a:r>
            <a:r>
              <a:rPr lang="en-US" dirty="0"/>
              <a:t>, </a:t>
            </a:r>
            <a:r>
              <a:rPr lang="en-US" b="1" dirty="0"/>
              <a:t>exoskeleton</a:t>
            </a:r>
            <a:r>
              <a:rPr lang="en-US" dirty="0"/>
              <a:t> of some insects, </a:t>
            </a:r>
            <a:r>
              <a:rPr lang="en-US" b="1" dirty="0"/>
              <a:t>cell wall </a:t>
            </a:r>
            <a:r>
              <a:rPr lang="en-US" dirty="0"/>
              <a:t>of microorganisms</a:t>
            </a:r>
          </a:p>
          <a:p>
            <a:pPr marL="285750" indent="-285750">
              <a:buFontTx/>
              <a:buChar char="-"/>
              <a:defRPr/>
            </a:pPr>
            <a:r>
              <a:rPr lang="en-US" b="1" dirty="0"/>
              <a:t>Storage form of energy </a:t>
            </a:r>
            <a:r>
              <a:rPr lang="en-US" dirty="0"/>
              <a:t>(glycogen) to meet the energy demands of the body.</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5" name="Rounded Rectangle 4"/>
          <p:cNvSpPr/>
          <p:nvPr/>
        </p:nvSpPr>
        <p:spPr>
          <a:xfrm>
            <a:off x="3059113" y="996950"/>
            <a:ext cx="3025775" cy="3603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dirty="0"/>
              <a:t>CARBOHYDRATES</a:t>
            </a:r>
            <a:endParaRPr lang="en-IN" dirty="0"/>
          </a:p>
        </p:txBody>
      </p:sp>
      <p:cxnSp>
        <p:nvCxnSpPr>
          <p:cNvPr id="6" name="Straight Connector 5"/>
          <p:cNvCxnSpPr/>
          <p:nvPr/>
        </p:nvCxnSpPr>
        <p:spPr>
          <a:xfrm flipH="1" flipV="1">
            <a:off x="1116013" y="1141413"/>
            <a:ext cx="208756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5940425" y="1141413"/>
            <a:ext cx="208756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116013" y="1141413"/>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027988" y="1141413"/>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0" y="1212850"/>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395288" y="1573213"/>
            <a:ext cx="2376487" cy="3603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1600" dirty="0"/>
              <a:t>MONOSACCHARIDES</a:t>
            </a:r>
            <a:endParaRPr lang="en-IN" sz="1600" dirty="0"/>
          </a:p>
        </p:txBody>
      </p:sp>
      <p:sp>
        <p:nvSpPr>
          <p:cNvPr id="12" name="Rounded Rectangle 11"/>
          <p:cNvSpPr/>
          <p:nvPr/>
        </p:nvSpPr>
        <p:spPr>
          <a:xfrm>
            <a:off x="3419475" y="1646238"/>
            <a:ext cx="2520950" cy="3603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1600" dirty="0"/>
              <a:t>OLIGOSACCHARIDES</a:t>
            </a:r>
            <a:endParaRPr lang="en-IN" sz="1600" dirty="0"/>
          </a:p>
        </p:txBody>
      </p:sp>
      <p:sp>
        <p:nvSpPr>
          <p:cNvPr id="13" name="Rounded Rectangle 12"/>
          <p:cNvSpPr/>
          <p:nvPr/>
        </p:nvSpPr>
        <p:spPr>
          <a:xfrm>
            <a:off x="6096001" y="1573213"/>
            <a:ext cx="1981200" cy="3603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1600" dirty="0"/>
              <a:t>POLYSACCHARIDES</a:t>
            </a:r>
            <a:endParaRPr lang="en-IN" sz="1600" dirty="0"/>
          </a:p>
        </p:txBody>
      </p:sp>
      <p:sp>
        <p:nvSpPr>
          <p:cNvPr id="2" name="TextBox 1"/>
          <p:cNvSpPr txBox="1"/>
          <p:nvPr/>
        </p:nvSpPr>
        <p:spPr>
          <a:xfrm>
            <a:off x="415925" y="2122488"/>
            <a:ext cx="2732088" cy="738187"/>
          </a:xfrm>
          <a:prstGeom prst="rect">
            <a:avLst/>
          </a:prstGeom>
          <a:noFill/>
          <a:ln>
            <a:solidFill>
              <a:schemeClr val="accent3"/>
            </a:solidFill>
          </a:ln>
        </p:spPr>
        <p:txBody>
          <a:bodyPr wrap="none">
            <a:spAutoFit/>
          </a:bodyPr>
          <a:lstStyle/>
          <a:p>
            <a:pPr>
              <a:defRPr/>
            </a:pPr>
            <a:r>
              <a:rPr lang="en-US" sz="1400" dirty="0"/>
              <a:t>Basic units of carbohydrates</a:t>
            </a:r>
          </a:p>
          <a:p>
            <a:pPr>
              <a:defRPr/>
            </a:pPr>
            <a:r>
              <a:rPr lang="en-US" sz="1400" dirty="0"/>
              <a:t>Cannot be </a:t>
            </a:r>
            <a:r>
              <a:rPr lang="en-US" sz="1400" dirty="0" err="1"/>
              <a:t>hydrolysed</a:t>
            </a:r>
            <a:r>
              <a:rPr lang="en-US" sz="1400" dirty="0"/>
              <a:t> into </a:t>
            </a:r>
          </a:p>
          <a:p>
            <a:pPr>
              <a:defRPr/>
            </a:pPr>
            <a:r>
              <a:rPr lang="en-US" sz="1400" dirty="0"/>
              <a:t>smaller units</a:t>
            </a:r>
            <a:endParaRPr lang="en-IN" sz="1400" dirty="0"/>
          </a:p>
        </p:txBody>
      </p:sp>
      <p:sp>
        <p:nvSpPr>
          <p:cNvPr id="15" name="TextBox 14"/>
          <p:cNvSpPr txBox="1"/>
          <p:nvPr/>
        </p:nvSpPr>
        <p:spPr>
          <a:xfrm>
            <a:off x="3589338" y="2230438"/>
            <a:ext cx="1965325" cy="522287"/>
          </a:xfrm>
          <a:prstGeom prst="rect">
            <a:avLst/>
          </a:prstGeom>
          <a:noFill/>
          <a:ln>
            <a:solidFill>
              <a:schemeClr val="accent3"/>
            </a:solidFill>
          </a:ln>
        </p:spPr>
        <p:txBody>
          <a:bodyPr wrap="none">
            <a:spAutoFit/>
          </a:bodyPr>
          <a:lstStyle/>
          <a:p>
            <a:pPr>
              <a:defRPr/>
            </a:pPr>
            <a:r>
              <a:rPr lang="en-US" sz="1400" dirty="0"/>
              <a:t>They can be further</a:t>
            </a:r>
          </a:p>
          <a:p>
            <a:pPr>
              <a:defRPr/>
            </a:pPr>
            <a:r>
              <a:rPr lang="en-US" sz="1400" dirty="0"/>
              <a:t> </a:t>
            </a:r>
            <a:r>
              <a:rPr lang="en-US" sz="1400" dirty="0" err="1"/>
              <a:t>hydrolysed</a:t>
            </a:r>
            <a:endParaRPr lang="en-US" sz="1400" dirty="0"/>
          </a:p>
        </p:txBody>
      </p:sp>
      <p:sp>
        <p:nvSpPr>
          <p:cNvPr id="16" name="TextBox 15"/>
          <p:cNvSpPr txBox="1"/>
          <p:nvPr/>
        </p:nvSpPr>
        <p:spPr>
          <a:xfrm>
            <a:off x="5940425" y="2149475"/>
            <a:ext cx="1984375" cy="1815882"/>
          </a:xfrm>
          <a:prstGeom prst="rect">
            <a:avLst/>
          </a:prstGeom>
          <a:noFill/>
          <a:ln>
            <a:solidFill>
              <a:schemeClr val="accent3"/>
            </a:solidFill>
          </a:ln>
        </p:spPr>
        <p:txBody>
          <a:bodyPr wrap="square">
            <a:spAutoFit/>
          </a:bodyPr>
          <a:lstStyle/>
          <a:p>
            <a:pPr>
              <a:defRPr/>
            </a:pPr>
            <a:r>
              <a:rPr lang="en-US" sz="1400" dirty="0"/>
              <a:t>Non crystalline, non soluble in water, tasteless, on hydrolysis gives </a:t>
            </a:r>
            <a:r>
              <a:rPr lang="en-US" sz="1400" dirty="0" err="1"/>
              <a:t>mol</a:t>
            </a:r>
            <a:r>
              <a:rPr lang="en-US" sz="1400" dirty="0"/>
              <a:t> of </a:t>
            </a:r>
            <a:r>
              <a:rPr lang="en-US" sz="1400" dirty="0" err="1"/>
              <a:t>monosaccharides</a:t>
            </a:r>
            <a:endParaRPr lang="en-US" sz="1400" dirty="0"/>
          </a:p>
          <a:p>
            <a:pPr>
              <a:defRPr/>
            </a:pPr>
            <a:r>
              <a:rPr lang="en-US" sz="1400" dirty="0"/>
              <a:t>e.g. starch , cellulose</a:t>
            </a:r>
          </a:p>
        </p:txBody>
      </p:sp>
      <p:sp>
        <p:nvSpPr>
          <p:cNvPr id="3" name="TextBox 2"/>
          <p:cNvSpPr txBox="1"/>
          <p:nvPr/>
        </p:nvSpPr>
        <p:spPr>
          <a:xfrm>
            <a:off x="384175" y="3005138"/>
            <a:ext cx="2819400" cy="954087"/>
          </a:xfrm>
          <a:prstGeom prst="rect">
            <a:avLst/>
          </a:prstGeom>
          <a:noFill/>
        </p:spPr>
        <p:txBody>
          <a:bodyPr>
            <a:spAutoFit/>
          </a:bodyPr>
          <a:lstStyle/>
          <a:p>
            <a:pPr marL="342900" indent="-342900">
              <a:buFontTx/>
              <a:buAutoNum type="alphaLcPeriod"/>
              <a:defRPr/>
            </a:pPr>
            <a:r>
              <a:rPr lang="en-US" sz="1400" dirty="0"/>
              <a:t>Based on the no. of</a:t>
            </a:r>
          </a:p>
          <a:p>
            <a:pPr>
              <a:defRPr/>
            </a:pPr>
            <a:r>
              <a:rPr lang="en-US" sz="1400" dirty="0"/>
              <a:t>      C-atoms</a:t>
            </a:r>
          </a:p>
          <a:p>
            <a:pPr marL="342900" indent="-342900">
              <a:buFontTx/>
              <a:buAutoNum type="alphaLcPeriod"/>
              <a:defRPr/>
            </a:pPr>
            <a:r>
              <a:rPr lang="en-US" sz="1400" dirty="0"/>
              <a:t>Based on the type of functional  group</a:t>
            </a:r>
            <a:endParaRPr lang="en-IN" sz="1400" dirty="0"/>
          </a:p>
        </p:txBody>
      </p:sp>
      <p:sp>
        <p:nvSpPr>
          <p:cNvPr id="20496" name="TextBox 17"/>
          <p:cNvSpPr txBox="1">
            <a:spLocks noChangeArrowheads="1"/>
          </p:cNvSpPr>
          <p:nvPr/>
        </p:nvSpPr>
        <p:spPr bwMode="auto">
          <a:xfrm>
            <a:off x="3533775" y="3014663"/>
            <a:ext cx="2049463"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FontTx/>
              <a:buAutoNum type="alphaLcPeriod"/>
            </a:pPr>
            <a:r>
              <a:rPr lang="en-US" sz="1400"/>
              <a:t>Disaccharides</a:t>
            </a:r>
          </a:p>
          <a:p>
            <a:pPr eaLnBrk="1" hangingPunct="1">
              <a:buFontTx/>
              <a:buAutoNum type="alphaLcPeriod"/>
            </a:pPr>
            <a:r>
              <a:rPr lang="en-US" sz="1400"/>
              <a:t>Trisachharides</a:t>
            </a:r>
          </a:p>
          <a:p>
            <a:pPr eaLnBrk="1" hangingPunct="1">
              <a:buFontTx/>
              <a:buAutoNum type="alphaLcPeriod"/>
            </a:pPr>
            <a:r>
              <a:rPr lang="en-US" sz="1400"/>
              <a:t>Tetrasachharides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nodeType="afterGroup">
                            <p:stCondLst>
                              <p:cond delay="1000"/>
                            </p:stCondLst>
                            <p:childTnLst>
                              <p:par>
                                <p:cTn id="22" presetID="2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0-#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1+#ppt_w/2"/>
                                          </p:val>
                                        </p:tav>
                                        <p:tav tm="100000">
                                          <p:val>
                                            <p:strVal val="#ppt_x"/>
                                          </p:val>
                                        </p:tav>
                                      </p:tavLst>
                                    </p:anim>
                                    <p:anim calcmode="lin" valueType="num">
                                      <p:cBhvr additive="base">
                                        <p:cTn id="4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0-#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49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1+#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2" grpId="0" animBg="1"/>
      <p:bldP spid="15" grpId="0" animBg="1"/>
      <p:bldP spid="16" grpId="0" animBg="1"/>
      <p:bldP spid="3" grpId="0"/>
      <p:bldP spid="204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smtClean="0"/>
              <a:t>Biomolecules</a:t>
            </a:r>
            <a:r>
              <a:rPr lang="en-US" dirty="0" smtClean="0"/>
              <a:t> </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Any living tissue (a vegetable or a piece of liver, etc.) and grind it in </a:t>
            </a:r>
            <a:r>
              <a:rPr lang="en-US" dirty="0" err="1" smtClean="0"/>
              <a:t>trichloroacetic</a:t>
            </a:r>
            <a:r>
              <a:rPr lang="en-US" dirty="0" smtClean="0"/>
              <a:t> acid (Cl3CCOOH) using a mortar and a pestle.</a:t>
            </a:r>
          </a:p>
          <a:p>
            <a:pPr algn="just"/>
            <a:r>
              <a:rPr lang="en-US" dirty="0" smtClean="0"/>
              <a:t> We obtain a thick slurry. </a:t>
            </a:r>
          </a:p>
          <a:p>
            <a:pPr algn="just"/>
            <a:r>
              <a:rPr lang="en-US" dirty="0" smtClean="0"/>
              <a:t> Strain  slurry  through a cheesecloth or cotton.</a:t>
            </a:r>
          </a:p>
          <a:p>
            <a:pPr algn="just"/>
            <a:r>
              <a:rPr lang="en-US" dirty="0" smtClean="0"/>
              <a:t> Obtain two  fractions. </a:t>
            </a:r>
          </a:p>
          <a:p>
            <a:pPr algn="just"/>
            <a:r>
              <a:rPr lang="en-US" dirty="0" smtClean="0"/>
              <a:t>One is called the filtrate or more technically, the acid-soluble pool, and</a:t>
            </a:r>
          </a:p>
          <a:p>
            <a:pPr algn="just"/>
            <a:r>
              <a:rPr lang="en-US" dirty="0" smtClean="0"/>
              <a:t> The second, the </a:t>
            </a:r>
            <a:r>
              <a:rPr lang="en-US" dirty="0" err="1" smtClean="0"/>
              <a:t>retentate</a:t>
            </a:r>
            <a:r>
              <a:rPr lang="en-US" dirty="0" smtClean="0"/>
              <a:t> or the acid-insoluble fraction.</a:t>
            </a:r>
          </a:p>
          <a:p>
            <a:pPr algn="just"/>
            <a:r>
              <a:rPr lang="en-US" dirty="0" smtClean="0"/>
              <a:t>Scientists have found thousands of organic compounds in the acid-soluble</a:t>
            </a:r>
            <a:endParaRPr lang="en-US" dirty="0"/>
          </a:p>
        </p:txBody>
      </p:sp>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Biomolecules - Study Material for IIT JEE | askIITians"/>
          <p:cNvPicPr>
            <a:picLocks noChangeAspect="1" noChangeArrowheads="1"/>
          </p:cNvPicPr>
          <p:nvPr/>
        </p:nvPicPr>
        <p:blipFill>
          <a:blip r:embed="rId2"/>
          <a:srcRect/>
          <a:stretch>
            <a:fillRect/>
          </a:stretch>
        </p:blipFill>
        <p:spPr bwMode="auto">
          <a:xfrm>
            <a:off x="155574" y="541337"/>
            <a:ext cx="7693025" cy="5402263"/>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059113" y="476250"/>
            <a:ext cx="3025775" cy="3603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MONOSACCHARIDES</a:t>
            </a:r>
            <a:endParaRPr lang="en-IN" sz="2000" dirty="0"/>
          </a:p>
        </p:txBody>
      </p:sp>
      <p:cxnSp>
        <p:nvCxnSpPr>
          <p:cNvPr id="4" name="Straight Connector 3"/>
          <p:cNvCxnSpPr/>
          <p:nvPr/>
        </p:nvCxnSpPr>
        <p:spPr>
          <a:xfrm flipH="1" flipV="1">
            <a:off x="1116013" y="620713"/>
            <a:ext cx="208756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5940425" y="620713"/>
            <a:ext cx="208756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116013" y="620713"/>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027988" y="620713"/>
            <a:ext cx="0" cy="431800"/>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323850" y="1104900"/>
            <a:ext cx="37639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u="sng"/>
              <a:t>Based on the no of C-atoms</a:t>
            </a:r>
            <a:endParaRPr lang="en-IN" b="1" u="sng"/>
          </a:p>
        </p:txBody>
      </p:sp>
      <p:sp>
        <p:nvSpPr>
          <p:cNvPr id="12" name="TextBox 11"/>
          <p:cNvSpPr txBox="1">
            <a:spLocks noChangeArrowheads="1"/>
          </p:cNvSpPr>
          <p:nvPr/>
        </p:nvSpPr>
        <p:spPr bwMode="auto">
          <a:xfrm>
            <a:off x="4114800" y="1125538"/>
            <a:ext cx="4098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u="sng" dirty="0"/>
              <a:t>Based on the functional group</a:t>
            </a:r>
            <a:endParaRPr lang="en-IN" b="1" u="sng" dirty="0"/>
          </a:p>
        </p:txBody>
      </p:sp>
      <p:sp>
        <p:nvSpPr>
          <p:cNvPr id="11" name="TextBox 10"/>
          <p:cNvSpPr txBox="1">
            <a:spLocks noChangeArrowheads="1"/>
          </p:cNvSpPr>
          <p:nvPr/>
        </p:nvSpPr>
        <p:spPr bwMode="auto">
          <a:xfrm>
            <a:off x="468313" y="1471613"/>
            <a:ext cx="28352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t>-</a:t>
            </a:r>
            <a:r>
              <a:rPr lang="en-US" b="1"/>
              <a:t> </a:t>
            </a:r>
            <a:r>
              <a:rPr lang="en-US" b="1" u="sng"/>
              <a:t>Trioses</a:t>
            </a:r>
            <a:r>
              <a:rPr lang="en-US" b="1"/>
              <a:t> </a:t>
            </a:r>
            <a:r>
              <a:rPr lang="en-IN"/>
              <a:t>(C</a:t>
            </a:r>
            <a:r>
              <a:rPr lang="en-IN" baseline="-25000"/>
              <a:t>3</a:t>
            </a:r>
            <a:r>
              <a:rPr lang="en-IN"/>
              <a:t>H</a:t>
            </a:r>
            <a:r>
              <a:rPr lang="en-IN" baseline="-25000"/>
              <a:t>6</a:t>
            </a:r>
            <a:r>
              <a:rPr lang="en-IN"/>
              <a:t>O</a:t>
            </a:r>
            <a:r>
              <a:rPr lang="en-IN" baseline="-25000"/>
              <a:t>3</a:t>
            </a:r>
            <a:r>
              <a:rPr lang="en-IN"/>
              <a:t>) </a:t>
            </a:r>
          </a:p>
          <a:p>
            <a:pPr eaLnBrk="1" hangingPunct="1"/>
            <a:r>
              <a:rPr lang="en-US"/>
              <a:t>e.g. Glyceraldehyde,</a:t>
            </a:r>
          </a:p>
          <a:p>
            <a:pPr eaLnBrk="1" hangingPunct="1"/>
            <a:r>
              <a:rPr lang="en-US"/>
              <a:t>       Dihydroxyacetone</a:t>
            </a:r>
          </a:p>
        </p:txBody>
      </p:sp>
      <p:sp>
        <p:nvSpPr>
          <p:cNvPr id="14" name="TextBox 13"/>
          <p:cNvSpPr txBox="1">
            <a:spLocks noChangeArrowheads="1"/>
          </p:cNvSpPr>
          <p:nvPr/>
        </p:nvSpPr>
        <p:spPr bwMode="auto">
          <a:xfrm>
            <a:off x="468313" y="2351088"/>
            <a:ext cx="291306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t>- </a:t>
            </a:r>
            <a:r>
              <a:rPr lang="en-US" b="1" u="sng"/>
              <a:t>Tetroses</a:t>
            </a:r>
            <a:r>
              <a:rPr lang="en-US"/>
              <a:t> </a:t>
            </a:r>
            <a:r>
              <a:rPr lang="en-IN"/>
              <a:t>(C</a:t>
            </a:r>
            <a:r>
              <a:rPr lang="en-IN" baseline="-25000"/>
              <a:t>4</a:t>
            </a:r>
            <a:r>
              <a:rPr lang="en-IN"/>
              <a:t>H</a:t>
            </a:r>
            <a:r>
              <a:rPr lang="en-IN" baseline="-25000"/>
              <a:t>8</a:t>
            </a:r>
            <a:r>
              <a:rPr lang="en-IN"/>
              <a:t>O</a:t>
            </a:r>
            <a:r>
              <a:rPr lang="en-IN" baseline="-25000"/>
              <a:t>4</a:t>
            </a:r>
            <a:r>
              <a:rPr lang="en-IN"/>
              <a:t>) </a:t>
            </a:r>
          </a:p>
          <a:p>
            <a:pPr eaLnBrk="1" hangingPunct="1"/>
            <a:r>
              <a:rPr lang="en-US"/>
              <a:t>e.g. Erythrose, Threose</a:t>
            </a:r>
          </a:p>
        </p:txBody>
      </p:sp>
      <p:sp>
        <p:nvSpPr>
          <p:cNvPr id="15" name="TextBox 14"/>
          <p:cNvSpPr txBox="1">
            <a:spLocks noChangeArrowheads="1"/>
          </p:cNvSpPr>
          <p:nvPr/>
        </p:nvSpPr>
        <p:spPr bwMode="auto">
          <a:xfrm>
            <a:off x="517525" y="3021013"/>
            <a:ext cx="30083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a:t>- </a:t>
            </a:r>
            <a:r>
              <a:rPr lang="en-US" b="1" u="sng"/>
              <a:t>Pentoses</a:t>
            </a:r>
            <a:r>
              <a:rPr lang="en-US"/>
              <a:t> </a:t>
            </a:r>
            <a:r>
              <a:rPr lang="en-IN"/>
              <a:t>(C</a:t>
            </a:r>
            <a:r>
              <a:rPr lang="en-IN" baseline="-25000"/>
              <a:t>5</a:t>
            </a:r>
            <a:r>
              <a:rPr lang="en-IN"/>
              <a:t>H</a:t>
            </a:r>
            <a:r>
              <a:rPr lang="en-IN" baseline="-25000"/>
              <a:t>10</a:t>
            </a:r>
            <a:r>
              <a:rPr lang="en-IN"/>
              <a:t>O</a:t>
            </a:r>
            <a:r>
              <a:rPr lang="en-IN" baseline="-25000"/>
              <a:t>5</a:t>
            </a:r>
            <a:r>
              <a:rPr lang="en-IN"/>
              <a:t>) </a:t>
            </a:r>
          </a:p>
          <a:p>
            <a:pPr eaLnBrk="1" hangingPunct="1"/>
            <a:r>
              <a:rPr lang="en-US"/>
              <a:t>e.g. Ribulose, Xylose</a:t>
            </a:r>
          </a:p>
          <a:p>
            <a:pPr eaLnBrk="1" hangingPunct="1"/>
            <a:r>
              <a:rPr lang="en-US"/>
              <a:t>       Arabinose</a:t>
            </a:r>
          </a:p>
          <a:p>
            <a:pPr eaLnBrk="1" hangingPunct="1"/>
            <a:r>
              <a:rPr lang="en-US"/>
              <a:t>(</a:t>
            </a:r>
            <a:r>
              <a:rPr lang="en-US" i="1"/>
              <a:t>deoxyribose – C</a:t>
            </a:r>
            <a:r>
              <a:rPr lang="en-US" i="1" baseline="-25000"/>
              <a:t>5</a:t>
            </a:r>
            <a:r>
              <a:rPr lang="en-US" i="1"/>
              <a:t>H</a:t>
            </a:r>
            <a:r>
              <a:rPr lang="en-US" i="1" baseline="-25000"/>
              <a:t>10</a:t>
            </a:r>
            <a:r>
              <a:rPr lang="en-US" i="1"/>
              <a:t>O</a:t>
            </a:r>
            <a:r>
              <a:rPr lang="en-US" i="1" baseline="-25000"/>
              <a:t>4</a:t>
            </a:r>
            <a:r>
              <a:rPr lang="en-US"/>
              <a:t>)</a:t>
            </a:r>
          </a:p>
        </p:txBody>
      </p:sp>
      <p:sp>
        <p:nvSpPr>
          <p:cNvPr id="16" name="TextBox 15"/>
          <p:cNvSpPr txBox="1">
            <a:spLocks noChangeArrowheads="1"/>
          </p:cNvSpPr>
          <p:nvPr/>
        </p:nvSpPr>
        <p:spPr bwMode="auto">
          <a:xfrm>
            <a:off x="468313" y="4162425"/>
            <a:ext cx="3065462"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a:t>- </a:t>
            </a:r>
            <a:r>
              <a:rPr lang="en-US" b="1" u="sng"/>
              <a:t>Hexoses</a:t>
            </a:r>
            <a:r>
              <a:rPr lang="en-US"/>
              <a:t> </a:t>
            </a:r>
            <a:r>
              <a:rPr lang="en-IN"/>
              <a:t>(C</a:t>
            </a:r>
            <a:r>
              <a:rPr lang="en-IN" baseline="-25000"/>
              <a:t>6</a:t>
            </a:r>
            <a:r>
              <a:rPr lang="en-IN"/>
              <a:t>H</a:t>
            </a:r>
            <a:r>
              <a:rPr lang="en-IN" baseline="-25000"/>
              <a:t>12</a:t>
            </a:r>
            <a:r>
              <a:rPr lang="en-IN"/>
              <a:t>O</a:t>
            </a:r>
            <a:r>
              <a:rPr lang="en-IN" baseline="-25000"/>
              <a:t>6</a:t>
            </a:r>
            <a:r>
              <a:rPr lang="en-IN"/>
              <a:t>) </a:t>
            </a:r>
          </a:p>
          <a:p>
            <a:pPr eaLnBrk="1" hangingPunct="1"/>
            <a:r>
              <a:rPr lang="en-US"/>
              <a:t>e.g. glucose, fructose</a:t>
            </a:r>
          </a:p>
          <a:p>
            <a:pPr eaLnBrk="1" hangingPunct="1"/>
            <a:r>
              <a:rPr lang="en-US"/>
              <a:t>       galactose, mannose</a:t>
            </a:r>
          </a:p>
        </p:txBody>
      </p:sp>
      <p:sp>
        <p:nvSpPr>
          <p:cNvPr id="17" name="TextBox 16"/>
          <p:cNvSpPr txBox="1">
            <a:spLocks noChangeArrowheads="1"/>
          </p:cNvSpPr>
          <p:nvPr/>
        </p:nvSpPr>
        <p:spPr bwMode="auto">
          <a:xfrm>
            <a:off x="517525" y="5026025"/>
            <a:ext cx="28543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a:t>- </a:t>
            </a:r>
            <a:r>
              <a:rPr lang="en-US" b="1" u="sng"/>
              <a:t>Heptoses</a:t>
            </a:r>
            <a:r>
              <a:rPr lang="en-US"/>
              <a:t> </a:t>
            </a:r>
            <a:r>
              <a:rPr lang="en-IN"/>
              <a:t>(C</a:t>
            </a:r>
            <a:r>
              <a:rPr lang="en-IN" baseline="-25000"/>
              <a:t>7</a:t>
            </a:r>
            <a:r>
              <a:rPr lang="en-IN"/>
              <a:t>H</a:t>
            </a:r>
            <a:r>
              <a:rPr lang="en-IN" baseline="-25000"/>
              <a:t>14</a:t>
            </a:r>
            <a:r>
              <a:rPr lang="en-IN"/>
              <a:t>O</a:t>
            </a:r>
            <a:r>
              <a:rPr lang="en-IN" baseline="-25000"/>
              <a:t>7</a:t>
            </a:r>
            <a:r>
              <a:rPr lang="en-IN"/>
              <a:t>) </a:t>
            </a:r>
          </a:p>
          <a:p>
            <a:pPr eaLnBrk="1" hangingPunct="1"/>
            <a:r>
              <a:rPr lang="en-US"/>
              <a:t>e.g. sedoheptulose</a:t>
            </a:r>
          </a:p>
          <a:p>
            <a:pPr eaLnBrk="1" hangingPunct="1"/>
            <a:r>
              <a:rPr lang="en-US"/>
              <a:t>       glucoheptose</a:t>
            </a:r>
          </a:p>
        </p:txBody>
      </p:sp>
      <p:sp>
        <p:nvSpPr>
          <p:cNvPr id="13" name="TextBox 12"/>
          <p:cNvSpPr txBox="1"/>
          <p:nvPr/>
        </p:nvSpPr>
        <p:spPr>
          <a:xfrm>
            <a:off x="3886200" y="1538288"/>
            <a:ext cx="4356100" cy="922337"/>
          </a:xfrm>
          <a:prstGeom prst="rect">
            <a:avLst/>
          </a:prstGeom>
          <a:noFill/>
        </p:spPr>
        <p:txBody>
          <a:bodyPr wrap="none">
            <a:spAutoFit/>
          </a:bodyPr>
          <a:lstStyle/>
          <a:p>
            <a:pPr marL="285750" indent="-285750">
              <a:buFontTx/>
              <a:buChar char="-"/>
              <a:defRPr/>
            </a:pPr>
            <a:r>
              <a:rPr lang="en-US" b="1" u="sng" dirty="0"/>
              <a:t>Aldoses </a:t>
            </a:r>
            <a:r>
              <a:rPr lang="en-US" dirty="0"/>
              <a:t>: the functional group is</a:t>
            </a:r>
          </a:p>
          <a:p>
            <a:pPr>
              <a:defRPr/>
            </a:pPr>
            <a:r>
              <a:rPr lang="en-US" dirty="0"/>
              <a:t>    Aldehyde –CHO</a:t>
            </a:r>
          </a:p>
          <a:p>
            <a:pPr>
              <a:defRPr/>
            </a:pPr>
            <a:r>
              <a:rPr lang="en-US" dirty="0"/>
              <a:t>e.g. Glyceraldehyde, glucose</a:t>
            </a:r>
          </a:p>
        </p:txBody>
      </p:sp>
      <p:sp>
        <p:nvSpPr>
          <p:cNvPr id="21" name="TextBox 20"/>
          <p:cNvSpPr txBox="1"/>
          <p:nvPr/>
        </p:nvSpPr>
        <p:spPr>
          <a:xfrm>
            <a:off x="3581400" y="4211638"/>
            <a:ext cx="3357563" cy="1477962"/>
          </a:xfrm>
          <a:prstGeom prst="rect">
            <a:avLst/>
          </a:prstGeom>
          <a:noFill/>
        </p:spPr>
        <p:txBody>
          <a:bodyPr wrap="none">
            <a:spAutoFit/>
          </a:bodyPr>
          <a:lstStyle/>
          <a:p>
            <a:pPr marL="285750" indent="-285750">
              <a:buFontTx/>
              <a:buChar char="-"/>
              <a:defRPr/>
            </a:pPr>
            <a:r>
              <a:rPr lang="en-US" b="1" u="sng" dirty="0"/>
              <a:t>Ketoses</a:t>
            </a:r>
            <a:r>
              <a:rPr lang="en-US" dirty="0"/>
              <a:t> : the functional</a:t>
            </a:r>
          </a:p>
          <a:p>
            <a:pPr>
              <a:defRPr/>
            </a:pPr>
            <a:r>
              <a:rPr lang="en-US" dirty="0"/>
              <a:t>           group is ketone </a:t>
            </a:r>
          </a:p>
          <a:p>
            <a:pPr>
              <a:defRPr/>
            </a:pPr>
            <a:r>
              <a:rPr lang="en-US" dirty="0"/>
              <a:t>          ( C = O)</a:t>
            </a:r>
          </a:p>
          <a:p>
            <a:pPr>
              <a:defRPr/>
            </a:pPr>
            <a:r>
              <a:rPr lang="en-US" dirty="0"/>
              <a:t>e.g. Dihydroxyacetone,</a:t>
            </a:r>
          </a:p>
          <a:p>
            <a:pPr>
              <a:defRPr/>
            </a:pPr>
            <a:r>
              <a:rPr lang="en-US" dirty="0"/>
              <a:t>       fructose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10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0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0-#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1000" fill="hold"/>
                                        <p:tgtEl>
                                          <p:spTgt spid="12"/>
                                        </p:tgtEl>
                                        <p:attrNameLst>
                                          <p:attrName>ppt_x</p:attrName>
                                        </p:attrNameLst>
                                      </p:cBhvr>
                                      <p:tavLst>
                                        <p:tav tm="0">
                                          <p:val>
                                            <p:strVal val="1+#ppt_w/2"/>
                                          </p:val>
                                        </p:tav>
                                        <p:tav tm="100000">
                                          <p:val>
                                            <p:strVal val="#ppt_x"/>
                                          </p:val>
                                        </p:tav>
                                      </p:tavLst>
                                    </p:anim>
                                    <p:anim calcmode="lin" valueType="num">
                                      <p:cBhvr additive="base">
                                        <p:cTn id="3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2" grpId="0"/>
      <p:bldP spid="11" grpId="0"/>
      <p:bldP spid="14" grpId="0"/>
      <p:bldP spid="15" grpId="0"/>
      <p:bldP spid="16" grpId="0"/>
      <p:bldP spid="17" grpId="0"/>
      <p:bldP spid="13"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Aldose</a:t>
            </a:r>
            <a:r>
              <a:rPr lang="en-US" dirty="0" smtClean="0"/>
              <a:t> and </a:t>
            </a:r>
            <a:r>
              <a:rPr lang="en-US" dirty="0" err="1" smtClean="0"/>
              <a:t>ketose</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xmlns="" val="0"/>
              </a:ext>
            </a:extLst>
          </a:blip>
          <a:srcRect/>
          <a:stretch>
            <a:fillRect/>
          </a:stretch>
        </p:blipFill>
        <p:spPr bwMode="auto">
          <a:xfrm>
            <a:off x="1450975" y="2367756"/>
            <a:ext cx="1533525"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xmlns="" val="0"/>
              </a:ext>
            </a:extLst>
          </a:blip>
          <a:srcRect/>
          <a:stretch>
            <a:fillRect/>
          </a:stretch>
        </p:blipFill>
        <p:spPr bwMode="auto">
          <a:xfrm>
            <a:off x="5110162" y="2486819"/>
            <a:ext cx="1657350" cy="275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381000" y="304800"/>
            <a:ext cx="7696200" cy="6324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04800" y="228601"/>
            <a:ext cx="7467600" cy="6400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glucose</a:t>
            </a:r>
            <a:endParaRPr lang="en-US" dirty="0"/>
          </a:p>
        </p:txBody>
      </p:sp>
      <p:pic>
        <p:nvPicPr>
          <p:cNvPr id="110594" name="Picture 2" descr="Image result for glucose structure"/>
          <p:cNvPicPr>
            <a:picLocks noChangeAspect="1" noChangeArrowheads="1"/>
          </p:cNvPicPr>
          <p:nvPr/>
        </p:nvPicPr>
        <p:blipFill>
          <a:blip r:embed="rId2"/>
          <a:srcRect/>
          <a:stretch>
            <a:fillRect/>
          </a:stretch>
        </p:blipFill>
        <p:spPr bwMode="auto">
          <a:xfrm>
            <a:off x="523875" y="2524125"/>
            <a:ext cx="6943725" cy="402907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42" name="Picture 2" descr="Image result for fructose structure"/>
          <p:cNvPicPr>
            <a:picLocks noChangeAspect="1" noChangeArrowheads="1"/>
          </p:cNvPicPr>
          <p:nvPr/>
        </p:nvPicPr>
        <p:blipFill>
          <a:blip r:embed="rId2"/>
          <a:srcRect/>
          <a:stretch>
            <a:fillRect/>
          </a:stretch>
        </p:blipFill>
        <p:spPr bwMode="auto">
          <a:xfrm>
            <a:off x="381000" y="304800"/>
            <a:ext cx="7391400" cy="61722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GLYCOSIDIC BOND</a:t>
            </a:r>
            <a:endParaRPr lang="en-US" dirty="0"/>
          </a:p>
        </p:txBody>
      </p:sp>
      <p:pic>
        <p:nvPicPr>
          <p:cNvPr id="3074" name="Picture 2"/>
          <p:cNvPicPr>
            <a:picLocks noChangeAspect="1" noChangeArrowheads="1"/>
          </p:cNvPicPr>
          <p:nvPr/>
        </p:nvPicPr>
        <p:blipFill>
          <a:blip r:embed="rId2"/>
          <a:srcRect/>
          <a:stretch>
            <a:fillRect/>
          </a:stretch>
        </p:blipFill>
        <p:spPr bwMode="auto">
          <a:xfrm>
            <a:off x="762000" y="1600200"/>
            <a:ext cx="7162800"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sucrose</a:t>
            </a:r>
            <a:endParaRPr lang="en-US" dirty="0"/>
          </a:p>
        </p:txBody>
      </p:sp>
      <p:pic>
        <p:nvPicPr>
          <p:cNvPr id="113666" name="Picture 2" descr="Image result for fructose structure"/>
          <p:cNvPicPr>
            <a:picLocks noChangeAspect="1" noChangeArrowheads="1"/>
          </p:cNvPicPr>
          <p:nvPr/>
        </p:nvPicPr>
        <p:blipFill>
          <a:blip r:embed="rId2"/>
          <a:srcRect/>
          <a:stretch>
            <a:fillRect/>
          </a:stretch>
        </p:blipFill>
        <p:spPr bwMode="auto">
          <a:xfrm>
            <a:off x="457200" y="1524000"/>
            <a:ext cx="7467600" cy="48768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Glycosidic</a:t>
            </a:r>
            <a:r>
              <a:rPr lang="en-US" dirty="0" smtClean="0"/>
              <a:t> bond</a:t>
            </a:r>
            <a:endParaRPr lang="en-US" dirty="0"/>
          </a:p>
        </p:txBody>
      </p:sp>
      <p:pic>
        <p:nvPicPr>
          <p:cNvPr id="1026" name="Picture 2" descr="Image result for glycosidic bond"/>
          <p:cNvPicPr>
            <a:picLocks noChangeAspect="1" noChangeArrowheads="1"/>
          </p:cNvPicPr>
          <p:nvPr/>
        </p:nvPicPr>
        <p:blipFill>
          <a:blip r:embed="rId2"/>
          <a:srcRect/>
          <a:stretch>
            <a:fillRect/>
          </a:stretch>
        </p:blipFill>
        <p:spPr bwMode="auto">
          <a:xfrm>
            <a:off x="228600" y="1752600"/>
            <a:ext cx="7848600" cy="4419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Read the given statements and select the option that correctly sor"/>
          <p:cNvPicPr>
            <a:picLocks noChangeAspect="1" noChangeArrowheads="1"/>
          </p:cNvPicPr>
          <p:nvPr/>
        </p:nvPicPr>
        <p:blipFill>
          <a:blip r:embed="rId2" cstate="print"/>
          <a:srcRect/>
          <a:stretch>
            <a:fillRect/>
          </a:stretch>
        </p:blipFill>
        <p:spPr bwMode="auto">
          <a:xfrm>
            <a:off x="155575" y="304800"/>
            <a:ext cx="7388225" cy="58674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885113"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2124075" y="763588"/>
            <a:ext cx="4895850" cy="5048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Derivatives of </a:t>
            </a:r>
            <a:r>
              <a:rPr lang="en-US" sz="2000" dirty="0" err="1"/>
              <a:t>Monosaccharides</a:t>
            </a:r>
            <a:endParaRPr lang="en-IN" sz="2000" dirty="0"/>
          </a:p>
        </p:txBody>
      </p:sp>
      <p:sp>
        <p:nvSpPr>
          <p:cNvPr id="2" name="TextBox 1"/>
          <p:cNvSpPr txBox="1"/>
          <p:nvPr/>
        </p:nvSpPr>
        <p:spPr>
          <a:xfrm>
            <a:off x="395289" y="1628775"/>
            <a:ext cx="7453312" cy="646331"/>
          </a:xfrm>
          <a:prstGeom prst="rect">
            <a:avLst/>
          </a:prstGeom>
          <a:noFill/>
        </p:spPr>
        <p:txBody>
          <a:bodyPr wrap="square">
            <a:spAutoFit/>
          </a:bodyPr>
          <a:lstStyle/>
          <a:p>
            <a:pPr marL="342900" indent="-342900">
              <a:buFontTx/>
              <a:buAutoNum type="arabicPeriod"/>
              <a:defRPr/>
            </a:pPr>
            <a:r>
              <a:rPr lang="en-US" b="1" u="sng" dirty="0" err="1"/>
              <a:t>Deoxy</a:t>
            </a:r>
            <a:r>
              <a:rPr lang="en-US" b="1" u="sng" dirty="0"/>
              <a:t> Sugars</a:t>
            </a:r>
            <a:r>
              <a:rPr lang="en-US" dirty="0"/>
              <a:t> :   </a:t>
            </a:r>
            <a:r>
              <a:rPr lang="en-US" dirty="0" err="1"/>
              <a:t>Deoxygenation</a:t>
            </a:r>
            <a:r>
              <a:rPr lang="en-US" dirty="0"/>
              <a:t> of ribose produces </a:t>
            </a:r>
            <a:r>
              <a:rPr lang="en-US" dirty="0" err="1"/>
              <a:t>deoxyribose</a:t>
            </a:r>
            <a:r>
              <a:rPr lang="en-US" dirty="0" smtClean="0"/>
              <a:t>,  </a:t>
            </a:r>
            <a:r>
              <a:rPr lang="en-US" dirty="0"/>
              <a:t>which is a structural component of DNA</a:t>
            </a:r>
          </a:p>
        </p:txBody>
      </p:sp>
      <p:sp>
        <p:nvSpPr>
          <p:cNvPr id="22533" name="TextBox 4"/>
          <p:cNvSpPr txBox="1">
            <a:spLocks noChangeArrowheads="1"/>
          </p:cNvSpPr>
          <p:nvPr/>
        </p:nvSpPr>
        <p:spPr bwMode="auto">
          <a:xfrm>
            <a:off x="381000" y="2762071"/>
            <a:ext cx="7467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b="1" dirty="0"/>
              <a:t>2. </a:t>
            </a:r>
            <a:r>
              <a:rPr lang="en-US" b="1" u="sng" dirty="0"/>
              <a:t>Amino Sugars</a:t>
            </a:r>
            <a:r>
              <a:rPr lang="en-US" dirty="0"/>
              <a:t> :   When 1 or more –OH </a:t>
            </a:r>
            <a:r>
              <a:rPr lang="en-US" dirty="0" smtClean="0"/>
              <a:t>groups of </a:t>
            </a:r>
            <a:r>
              <a:rPr lang="en-US" dirty="0" err="1" smtClean="0"/>
              <a:t>monosaccharides</a:t>
            </a:r>
            <a:r>
              <a:rPr lang="en-US" dirty="0" smtClean="0"/>
              <a:t>  </a:t>
            </a:r>
            <a:r>
              <a:rPr lang="en-US" dirty="0"/>
              <a:t>are replaced by –NH</a:t>
            </a:r>
            <a:r>
              <a:rPr lang="en-US" baseline="-25000" dirty="0"/>
              <a:t>2</a:t>
            </a:r>
            <a:r>
              <a:rPr lang="en-US" dirty="0"/>
              <a:t> (amino group) it forms </a:t>
            </a:r>
            <a:r>
              <a:rPr lang="en-US" dirty="0" smtClean="0"/>
              <a:t>an amino </a:t>
            </a:r>
            <a:r>
              <a:rPr lang="en-US" dirty="0"/>
              <a:t>sugar  e.g. Glucosamine, which </a:t>
            </a:r>
            <a:r>
              <a:rPr lang="en-US" dirty="0" smtClean="0"/>
              <a:t>forms </a:t>
            </a:r>
            <a:r>
              <a:rPr lang="en-US" dirty="0"/>
              <a:t>chitin, fungal cellulose, </a:t>
            </a:r>
            <a:r>
              <a:rPr lang="en-US" dirty="0" err="1"/>
              <a:t>hyaluronic</a:t>
            </a:r>
            <a:r>
              <a:rPr lang="en-US" dirty="0"/>
              <a:t> acid. </a:t>
            </a:r>
          </a:p>
        </p:txBody>
      </p:sp>
      <p:sp>
        <p:nvSpPr>
          <p:cNvPr id="22534" name="TextBox 5"/>
          <p:cNvSpPr txBox="1">
            <a:spLocks noChangeArrowheads="1"/>
          </p:cNvSpPr>
          <p:nvPr/>
        </p:nvSpPr>
        <p:spPr bwMode="auto">
          <a:xfrm>
            <a:off x="457200" y="4154488"/>
            <a:ext cx="76406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dirty="0"/>
              <a:t>3. </a:t>
            </a:r>
            <a:r>
              <a:rPr lang="en-US" b="1" u="sng" dirty="0"/>
              <a:t>Sugar Acid</a:t>
            </a:r>
            <a:r>
              <a:rPr lang="en-US" dirty="0"/>
              <a:t> :  </a:t>
            </a:r>
            <a:r>
              <a:rPr lang="en-US" dirty="0" smtClean="0"/>
              <a:t> </a:t>
            </a:r>
            <a:r>
              <a:rPr lang="en-US" dirty="0"/>
              <a:t>Oxidation of –CHO or –OH group </a:t>
            </a:r>
            <a:r>
              <a:rPr lang="en-US" dirty="0" smtClean="0"/>
              <a:t>forms sugar  </a:t>
            </a:r>
            <a:r>
              <a:rPr lang="en-US" dirty="0"/>
              <a:t>acids. Ascorbic acid is a sugar acid</a:t>
            </a:r>
          </a:p>
        </p:txBody>
      </p:sp>
      <p:sp>
        <p:nvSpPr>
          <p:cNvPr id="22535" name="TextBox 6"/>
          <p:cNvSpPr txBox="1">
            <a:spLocks noChangeArrowheads="1"/>
          </p:cNvSpPr>
          <p:nvPr/>
        </p:nvSpPr>
        <p:spPr bwMode="auto">
          <a:xfrm>
            <a:off x="395288" y="4992688"/>
            <a:ext cx="7300912"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b="1" dirty="0"/>
              <a:t>4.</a:t>
            </a:r>
            <a:r>
              <a:rPr lang="en-US" b="1" u="sng" dirty="0"/>
              <a:t> Sugar alcohols</a:t>
            </a:r>
            <a:r>
              <a:rPr lang="en-US" dirty="0"/>
              <a:t> : Reduction of </a:t>
            </a:r>
            <a:r>
              <a:rPr lang="en-US" dirty="0" err="1"/>
              <a:t>aldoses</a:t>
            </a:r>
            <a:r>
              <a:rPr lang="en-US" dirty="0"/>
              <a:t> or ketoses.</a:t>
            </a:r>
          </a:p>
          <a:p>
            <a:pPr eaLnBrk="1" hangingPunct="1"/>
            <a:r>
              <a:rPr lang="en-US" dirty="0"/>
              <a:t>                              Glycerol and </a:t>
            </a:r>
            <a:r>
              <a:rPr lang="en-US" dirty="0" err="1"/>
              <a:t>Mannitol</a:t>
            </a:r>
            <a:r>
              <a:rPr lang="en-US" dirty="0"/>
              <a: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8272904"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2843213" y="763588"/>
            <a:ext cx="3530600" cy="3619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OLIGOSACCHARIDES</a:t>
            </a:r>
            <a:endParaRPr lang="en-IN" sz="2400" dirty="0"/>
          </a:p>
        </p:txBody>
      </p:sp>
      <p:sp>
        <p:nvSpPr>
          <p:cNvPr id="23556" name="TextBox 1"/>
          <p:cNvSpPr txBox="1">
            <a:spLocks noChangeArrowheads="1"/>
          </p:cNvSpPr>
          <p:nvPr/>
        </p:nvSpPr>
        <p:spPr bwMode="auto">
          <a:xfrm>
            <a:off x="684213" y="1268413"/>
            <a:ext cx="6972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a:t>They are formed by condensation of 2-9 monosaccharides</a:t>
            </a:r>
          </a:p>
        </p:txBody>
      </p:sp>
      <p:sp>
        <p:nvSpPr>
          <p:cNvPr id="5" name="TextBox 4"/>
          <p:cNvSpPr txBox="1"/>
          <p:nvPr/>
        </p:nvSpPr>
        <p:spPr>
          <a:xfrm>
            <a:off x="304801" y="1989138"/>
            <a:ext cx="7696200" cy="1631216"/>
          </a:xfrm>
          <a:prstGeom prst="rect">
            <a:avLst/>
          </a:prstGeom>
          <a:noFill/>
          <a:ln>
            <a:solidFill>
              <a:schemeClr val="accent3"/>
            </a:solidFill>
          </a:ln>
        </p:spPr>
        <p:txBody>
          <a:bodyPr wrap="square">
            <a:spAutoFit/>
          </a:bodyPr>
          <a:lstStyle/>
          <a:p>
            <a:pPr>
              <a:defRPr/>
            </a:pPr>
            <a:r>
              <a:rPr lang="en-US" sz="2000" dirty="0">
                <a:latin typeface="Arial" pitchFamily="34" charset="0"/>
                <a:cs typeface="Arial" pitchFamily="34" charset="0"/>
              </a:rPr>
              <a:t>Depending upon the no. of </a:t>
            </a:r>
            <a:r>
              <a:rPr lang="en-US" sz="2000" dirty="0" err="1">
                <a:latin typeface="Arial" pitchFamily="34" charset="0"/>
                <a:cs typeface="Arial" pitchFamily="34" charset="0"/>
              </a:rPr>
              <a:t>monosachharide</a:t>
            </a:r>
            <a:r>
              <a:rPr lang="en-US" sz="2000" dirty="0">
                <a:latin typeface="Arial" pitchFamily="34" charset="0"/>
                <a:cs typeface="Arial" pitchFamily="34" charset="0"/>
              </a:rPr>
              <a:t> molecules they are : </a:t>
            </a:r>
          </a:p>
          <a:p>
            <a:pPr>
              <a:defRPr/>
            </a:pPr>
            <a:endParaRPr lang="en-US" sz="2000" dirty="0">
              <a:latin typeface="Arial" pitchFamily="34" charset="0"/>
              <a:cs typeface="Arial" pitchFamily="34" charset="0"/>
            </a:endParaRPr>
          </a:p>
          <a:p>
            <a:pPr marL="342900" indent="-342900">
              <a:buFontTx/>
              <a:buAutoNum type="alphaLcPeriod"/>
              <a:defRPr/>
            </a:pPr>
            <a:r>
              <a:rPr lang="en-US" sz="2000" dirty="0">
                <a:latin typeface="Arial" pitchFamily="34" charset="0"/>
                <a:cs typeface="Arial" pitchFamily="34" charset="0"/>
              </a:rPr>
              <a:t>Disaccharides (sucrose, lactose)</a:t>
            </a:r>
          </a:p>
          <a:p>
            <a:pPr marL="342900" indent="-342900">
              <a:buFontTx/>
              <a:buAutoNum type="alphaLcPeriod"/>
              <a:defRPr/>
            </a:pPr>
            <a:r>
              <a:rPr lang="en-US" sz="2000" dirty="0" err="1" smtClean="0">
                <a:latin typeface="Arial" pitchFamily="34" charset="0"/>
                <a:cs typeface="Arial" pitchFamily="34" charset="0"/>
              </a:rPr>
              <a:t>Trisaccharides</a:t>
            </a:r>
            <a:r>
              <a:rPr lang="en-US" sz="2000" dirty="0" smtClean="0">
                <a:latin typeface="Arial" pitchFamily="34" charset="0"/>
                <a:cs typeface="Arial" pitchFamily="34" charset="0"/>
              </a:rPr>
              <a:t> </a:t>
            </a:r>
            <a:r>
              <a:rPr lang="en-US" sz="2000" dirty="0">
                <a:latin typeface="Arial" pitchFamily="34" charset="0"/>
                <a:cs typeface="Arial" pitchFamily="34" charset="0"/>
              </a:rPr>
              <a:t>(</a:t>
            </a:r>
            <a:r>
              <a:rPr lang="en-US" sz="2000" dirty="0" err="1" smtClean="0">
                <a:latin typeface="Arial" pitchFamily="34" charset="0"/>
                <a:cs typeface="Arial" pitchFamily="34" charset="0"/>
              </a:rPr>
              <a:t>raffinose</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glucose+galactose+fructose</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a:p>
            <a:pPr marL="342900" indent="-342900">
              <a:buFontTx/>
              <a:buAutoNum type="alphaLcPeriod"/>
              <a:defRPr/>
            </a:pPr>
            <a:r>
              <a:rPr lang="en-US" sz="2000" dirty="0" err="1">
                <a:latin typeface="Arial" pitchFamily="34" charset="0"/>
                <a:cs typeface="Arial" pitchFamily="34" charset="0"/>
              </a:rPr>
              <a:t>Tetrasaccharides</a:t>
            </a:r>
            <a:r>
              <a:rPr lang="en-US" sz="2000" dirty="0">
                <a:latin typeface="Arial" pitchFamily="34" charset="0"/>
                <a:cs typeface="Arial" pitchFamily="34" charset="0"/>
              </a:rPr>
              <a:t> (</a:t>
            </a:r>
            <a:r>
              <a:rPr lang="en-US" sz="2000" dirty="0" err="1" smtClean="0">
                <a:latin typeface="Arial" pitchFamily="34" charset="0"/>
                <a:cs typeface="Arial" pitchFamily="34" charset="0"/>
              </a:rPr>
              <a:t>stachyose</a:t>
            </a:r>
            <a:r>
              <a:rPr lang="en-US" sz="2000" dirty="0" smtClean="0">
                <a:latin typeface="Arial" pitchFamily="34" charset="0"/>
                <a:cs typeface="Arial" pitchFamily="34" charset="0"/>
              </a:rPr>
              <a:t>=glucose+2 </a:t>
            </a:r>
            <a:r>
              <a:rPr lang="en-US" sz="2000" dirty="0" err="1" smtClean="0">
                <a:latin typeface="Arial" pitchFamily="34" charset="0"/>
                <a:cs typeface="Arial" pitchFamily="34" charset="0"/>
              </a:rPr>
              <a:t>galactose+fructose</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sp>
        <p:nvSpPr>
          <p:cNvPr id="23558" name="TextBox 5"/>
          <p:cNvSpPr txBox="1">
            <a:spLocks noChangeArrowheads="1"/>
          </p:cNvSpPr>
          <p:nvPr/>
        </p:nvSpPr>
        <p:spPr bwMode="auto">
          <a:xfrm>
            <a:off x="695325" y="4267200"/>
            <a:ext cx="72294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The smallest and the commonest oligosaccharides </a:t>
            </a:r>
            <a:r>
              <a:rPr lang="en-US" dirty="0" smtClean="0"/>
              <a:t>are Disaccharides</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8349104" y="61658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2843213" y="152400"/>
            <a:ext cx="3530600" cy="36036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DISACCHARIDES</a:t>
            </a:r>
            <a:endParaRPr lang="en-IN" sz="2400" dirty="0"/>
          </a:p>
        </p:txBody>
      </p:sp>
      <p:sp>
        <p:nvSpPr>
          <p:cNvPr id="24580" name="TextBox 1"/>
          <p:cNvSpPr txBox="1">
            <a:spLocks noChangeArrowheads="1"/>
          </p:cNvSpPr>
          <p:nvPr/>
        </p:nvSpPr>
        <p:spPr bwMode="auto">
          <a:xfrm>
            <a:off x="468313" y="609600"/>
            <a:ext cx="75326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A disaccharide consists of 2 monosaccharide units (similar or </a:t>
            </a:r>
            <a:r>
              <a:rPr lang="en-US" dirty="0" smtClean="0"/>
              <a:t>dissimilar) held </a:t>
            </a:r>
            <a:r>
              <a:rPr lang="en-US" dirty="0"/>
              <a:t>together by a </a:t>
            </a:r>
            <a:r>
              <a:rPr lang="en-US" dirty="0" err="1"/>
              <a:t>glycosidic</a:t>
            </a:r>
            <a:r>
              <a:rPr lang="en-US" dirty="0"/>
              <a:t> </a:t>
            </a:r>
            <a:r>
              <a:rPr lang="en-US" dirty="0" smtClean="0"/>
              <a:t>bond.</a:t>
            </a:r>
            <a:endParaRPr lang="en-IN" dirty="0"/>
          </a:p>
        </p:txBody>
      </p:sp>
      <p:sp>
        <p:nvSpPr>
          <p:cNvPr id="24581" name="TextBox 4"/>
          <p:cNvSpPr txBox="1">
            <a:spLocks noChangeArrowheads="1"/>
          </p:cNvSpPr>
          <p:nvPr/>
        </p:nvSpPr>
        <p:spPr bwMode="auto">
          <a:xfrm>
            <a:off x="468313" y="1295400"/>
            <a:ext cx="66405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US" dirty="0"/>
              <a:t>They are </a:t>
            </a:r>
            <a:r>
              <a:rPr lang="en-US" dirty="0" err="1"/>
              <a:t>crysatalline</a:t>
            </a:r>
            <a:r>
              <a:rPr lang="en-US" dirty="0"/>
              <a:t>, water soluble and sweet to taste.</a:t>
            </a:r>
            <a:endParaRPr lang="en-IN" dirty="0"/>
          </a:p>
        </p:txBody>
      </p:sp>
      <p:sp>
        <p:nvSpPr>
          <p:cNvPr id="4" name="TextBox 3"/>
          <p:cNvSpPr txBox="1"/>
          <p:nvPr/>
        </p:nvSpPr>
        <p:spPr>
          <a:xfrm>
            <a:off x="468313" y="1905000"/>
            <a:ext cx="7380287" cy="646113"/>
          </a:xfrm>
          <a:prstGeom prst="rect">
            <a:avLst/>
          </a:prstGeom>
          <a:noFill/>
          <a:ln>
            <a:solidFill>
              <a:schemeClr val="accent3"/>
            </a:solidFill>
          </a:ln>
        </p:spPr>
        <p:txBody>
          <a:bodyPr wrap="square">
            <a:spAutoFit/>
          </a:bodyPr>
          <a:lstStyle/>
          <a:p>
            <a:pPr>
              <a:defRPr/>
            </a:pPr>
            <a:r>
              <a:rPr lang="en-US" b="1" dirty="0"/>
              <a:t>MALTOSE</a:t>
            </a:r>
            <a:r>
              <a:rPr lang="en-US" dirty="0"/>
              <a:t> :  - is also called as </a:t>
            </a:r>
            <a:r>
              <a:rPr lang="en-US" b="1" dirty="0"/>
              <a:t>malt sugar</a:t>
            </a:r>
            <a:r>
              <a:rPr lang="en-US" dirty="0"/>
              <a:t>.</a:t>
            </a:r>
          </a:p>
          <a:p>
            <a:pPr>
              <a:defRPr/>
            </a:pPr>
            <a:r>
              <a:rPr lang="en-US" dirty="0"/>
              <a:t>                   - made up of </a:t>
            </a:r>
            <a:r>
              <a:rPr lang="en-US" b="1" dirty="0"/>
              <a:t>2 glucose molecules</a:t>
            </a:r>
          </a:p>
        </p:txBody>
      </p:sp>
      <p:sp>
        <p:nvSpPr>
          <p:cNvPr id="7" name="TextBox 6"/>
          <p:cNvSpPr txBox="1"/>
          <p:nvPr/>
        </p:nvSpPr>
        <p:spPr>
          <a:xfrm>
            <a:off x="452438" y="2924175"/>
            <a:ext cx="7472362" cy="1477328"/>
          </a:xfrm>
          <a:prstGeom prst="rect">
            <a:avLst/>
          </a:prstGeom>
          <a:noFill/>
          <a:ln>
            <a:solidFill>
              <a:schemeClr val="accent3"/>
            </a:solidFill>
          </a:ln>
        </p:spPr>
        <p:txBody>
          <a:bodyPr wrap="square">
            <a:spAutoFit/>
          </a:bodyPr>
          <a:lstStyle/>
          <a:p>
            <a:pPr>
              <a:defRPr/>
            </a:pPr>
            <a:r>
              <a:rPr lang="en-US" b="1" dirty="0"/>
              <a:t>LACTOSE</a:t>
            </a:r>
            <a:r>
              <a:rPr lang="en-US" dirty="0"/>
              <a:t> :  - is also called </a:t>
            </a:r>
            <a:r>
              <a:rPr lang="en-US" b="1" dirty="0"/>
              <a:t>as milk sugar </a:t>
            </a:r>
            <a:r>
              <a:rPr lang="en-US" dirty="0"/>
              <a:t>as it is found </a:t>
            </a:r>
            <a:r>
              <a:rPr lang="en-US" dirty="0" smtClean="0"/>
              <a:t>  naturally in </a:t>
            </a:r>
            <a:r>
              <a:rPr lang="en-US" dirty="0"/>
              <a:t>milk</a:t>
            </a:r>
          </a:p>
          <a:p>
            <a:pPr>
              <a:defRPr/>
            </a:pPr>
            <a:r>
              <a:rPr lang="en-US" dirty="0"/>
              <a:t>                  - made up of </a:t>
            </a:r>
            <a:r>
              <a:rPr lang="en-US" b="1" dirty="0"/>
              <a:t>glucose and </a:t>
            </a:r>
            <a:r>
              <a:rPr lang="en-US" b="1" dirty="0" err="1"/>
              <a:t>galactose</a:t>
            </a:r>
            <a:endParaRPr lang="en-US" b="1" dirty="0"/>
          </a:p>
          <a:p>
            <a:pPr>
              <a:defRPr/>
            </a:pPr>
            <a:r>
              <a:rPr lang="en-US" b="1" dirty="0"/>
              <a:t>                   - </a:t>
            </a:r>
            <a:r>
              <a:rPr lang="en-US" dirty="0"/>
              <a:t>souring of milk is due to conversion of lactose to</a:t>
            </a:r>
          </a:p>
          <a:p>
            <a:pPr>
              <a:defRPr/>
            </a:pPr>
            <a:r>
              <a:rPr lang="en-US" dirty="0"/>
              <a:t>                     lactic acid</a:t>
            </a:r>
            <a:r>
              <a:rPr lang="en-US" b="1" dirty="0"/>
              <a:t> </a:t>
            </a:r>
          </a:p>
        </p:txBody>
      </p:sp>
      <p:sp>
        <p:nvSpPr>
          <p:cNvPr id="8" name="TextBox 7"/>
          <p:cNvSpPr txBox="1"/>
          <p:nvPr/>
        </p:nvSpPr>
        <p:spPr>
          <a:xfrm>
            <a:off x="228601" y="4724400"/>
            <a:ext cx="7848600" cy="1477328"/>
          </a:xfrm>
          <a:prstGeom prst="rect">
            <a:avLst/>
          </a:prstGeom>
          <a:noFill/>
          <a:ln>
            <a:solidFill>
              <a:schemeClr val="accent3"/>
            </a:solidFill>
          </a:ln>
        </p:spPr>
        <p:txBody>
          <a:bodyPr wrap="square">
            <a:spAutoFit/>
          </a:bodyPr>
          <a:lstStyle/>
          <a:p>
            <a:pPr>
              <a:defRPr/>
            </a:pPr>
            <a:r>
              <a:rPr lang="en-US" b="1" dirty="0"/>
              <a:t>SUCROSE</a:t>
            </a:r>
            <a:r>
              <a:rPr lang="en-US" dirty="0"/>
              <a:t> :   -is also called as </a:t>
            </a:r>
            <a:r>
              <a:rPr lang="en-US" b="1" dirty="0"/>
              <a:t>cane sugar. </a:t>
            </a:r>
            <a:r>
              <a:rPr lang="en-US" dirty="0"/>
              <a:t>It is the sugar found in </a:t>
            </a:r>
            <a:r>
              <a:rPr lang="en-US" dirty="0" smtClean="0"/>
              <a:t>sugar </a:t>
            </a:r>
            <a:r>
              <a:rPr lang="en-US" dirty="0"/>
              <a:t>cane and sugar beet</a:t>
            </a:r>
          </a:p>
          <a:p>
            <a:pPr>
              <a:defRPr/>
            </a:pPr>
            <a:r>
              <a:rPr lang="en-US" dirty="0"/>
              <a:t>                    - most abundant among naturally </a:t>
            </a:r>
            <a:r>
              <a:rPr lang="en-US" dirty="0" smtClean="0"/>
              <a:t>occurring sugars</a:t>
            </a:r>
            <a:r>
              <a:rPr lang="en-US" dirty="0"/>
              <a:t>.</a:t>
            </a:r>
          </a:p>
          <a:p>
            <a:pPr>
              <a:defRPr/>
            </a:pPr>
            <a:r>
              <a:rPr lang="en-US" dirty="0"/>
              <a:t>                    - Important source of Dietary carbohydrates </a:t>
            </a:r>
          </a:p>
          <a:p>
            <a:pPr>
              <a:defRPr/>
            </a:pPr>
            <a:r>
              <a:rPr lang="en-US" b="1" dirty="0"/>
              <a:t>                     - </a:t>
            </a:r>
            <a:r>
              <a:rPr lang="en-US" dirty="0"/>
              <a:t>made up of </a:t>
            </a:r>
            <a:r>
              <a:rPr lang="en-US" b="1" dirty="0"/>
              <a:t>glucose and fructose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71775" y="404813"/>
            <a:ext cx="3530600" cy="3603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400" dirty="0"/>
              <a:t>POLYSACCHARIDES</a:t>
            </a:r>
            <a:endParaRPr lang="en-IN" sz="2400" dirty="0"/>
          </a:p>
        </p:txBody>
      </p:sp>
      <p:sp>
        <p:nvSpPr>
          <p:cNvPr id="6" name="TextBox 5"/>
          <p:cNvSpPr txBox="1"/>
          <p:nvPr/>
        </p:nvSpPr>
        <p:spPr>
          <a:xfrm>
            <a:off x="323850" y="836613"/>
            <a:ext cx="7677150" cy="3139321"/>
          </a:xfrm>
          <a:prstGeom prst="rect">
            <a:avLst/>
          </a:prstGeom>
          <a:noFill/>
          <a:ln>
            <a:solidFill>
              <a:schemeClr val="accent3"/>
            </a:solidFill>
          </a:ln>
        </p:spPr>
        <p:txBody>
          <a:bodyPr wrap="square">
            <a:spAutoFit/>
          </a:bodyPr>
          <a:lstStyle/>
          <a:p>
            <a:pPr marL="285750" indent="-285750" algn="just">
              <a:buFontTx/>
              <a:buChar char="-"/>
              <a:defRPr/>
            </a:pPr>
            <a:r>
              <a:rPr lang="en-US" dirty="0"/>
              <a:t>Also called as GLYCANS</a:t>
            </a:r>
          </a:p>
          <a:p>
            <a:pPr marL="285750" indent="-285750" algn="just">
              <a:buFontTx/>
              <a:buChar char="-"/>
              <a:defRPr/>
            </a:pPr>
            <a:r>
              <a:rPr lang="en-US" dirty="0"/>
              <a:t>Made up of repeating units of </a:t>
            </a:r>
            <a:r>
              <a:rPr lang="en-US" dirty="0" err="1"/>
              <a:t>monsaccharides</a:t>
            </a:r>
            <a:r>
              <a:rPr lang="en-US" dirty="0"/>
              <a:t> held by </a:t>
            </a:r>
            <a:r>
              <a:rPr lang="en-US" dirty="0" err="1"/>
              <a:t>glycosidic</a:t>
            </a:r>
            <a:r>
              <a:rPr lang="en-US" dirty="0"/>
              <a:t> bonds</a:t>
            </a:r>
          </a:p>
          <a:p>
            <a:pPr marL="285750" indent="-285750" algn="just">
              <a:buFontTx/>
              <a:buChar char="-"/>
              <a:defRPr/>
            </a:pPr>
            <a:r>
              <a:rPr lang="en-US" dirty="0"/>
              <a:t>During its formation a water molecule is released at each </a:t>
            </a:r>
            <a:r>
              <a:rPr lang="en-US" dirty="0" err="1" smtClean="0"/>
              <a:t>condensation.This</a:t>
            </a:r>
            <a:r>
              <a:rPr lang="en-US" dirty="0" smtClean="0"/>
              <a:t> </a:t>
            </a:r>
            <a:r>
              <a:rPr lang="en-US" dirty="0"/>
              <a:t>helps reduce the bulk making it almost insoluble </a:t>
            </a:r>
            <a:r>
              <a:rPr lang="en-US" dirty="0" smtClean="0"/>
              <a:t>decreasing </a:t>
            </a:r>
            <a:r>
              <a:rPr lang="en-US" dirty="0"/>
              <a:t>its effect on the water potential or osmotic potential of </a:t>
            </a:r>
            <a:r>
              <a:rPr lang="en-US" dirty="0" smtClean="0"/>
              <a:t>the cell.  </a:t>
            </a:r>
            <a:endParaRPr lang="en-US" dirty="0"/>
          </a:p>
          <a:p>
            <a:pPr algn="just">
              <a:defRPr/>
            </a:pPr>
            <a:r>
              <a:rPr lang="en-US" dirty="0"/>
              <a:t>- Unlike sugars they are not sweet.</a:t>
            </a:r>
          </a:p>
          <a:p>
            <a:pPr marL="285750" indent="-285750" algn="just">
              <a:buFontTx/>
              <a:buChar char="-"/>
              <a:defRPr/>
            </a:pPr>
            <a:r>
              <a:rPr lang="en-US" dirty="0"/>
              <a:t>They are ideal as STORAGE AND AS STRUCTURAL COMPONENTS</a:t>
            </a:r>
          </a:p>
          <a:p>
            <a:pPr marL="285750" indent="-285750" algn="just">
              <a:buFontTx/>
              <a:buChar char="-"/>
              <a:defRPr/>
            </a:pPr>
            <a:r>
              <a:rPr lang="en-US" dirty="0"/>
              <a:t>They are of 2 types </a:t>
            </a:r>
            <a:r>
              <a:rPr lang="en-US" b="1" dirty="0" err="1"/>
              <a:t>Homoglycans</a:t>
            </a:r>
            <a:r>
              <a:rPr lang="en-US" dirty="0"/>
              <a:t> and </a:t>
            </a:r>
            <a:r>
              <a:rPr lang="en-US" b="1" dirty="0" err="1"/>
              <a:t>Heteroglycans</a:t>
            </a:r>
            <a:r>
              <a:rPr lang="en-US" dirty="0"/>
              <a:t>.    </a:t>
            </a:r>
          </a:p>
        </p:txBody>
      </p:sp>
      <p:sp>
        <p:nvSpPr>
          <p:cNvPr id="7" name="TextBox 6"/>
          <p:cNvSpPr txBox="1"/>
          <p:nvPr/>
        </p:nvSpPr>
        <p:spPr>
          <a:xfrm>
            <a:off x="323850" y="4196477"/>
            <a:ext cx="4095750" cy="2308324"/>
          </a:xfrm>
          <a:prstGeom prst="rect">
            <a:avLst/>
          </a:prstGeom>
          <a:noFill/>
          <a:ln>
            <a:solidFill>
              <a:schemeClr val="accent3"/>
            </a:solidFill>
          </a:ln>
        </p:spPr>
        <p:txBody>
          <a:bodyPr wrap="square">
            <a:spAutoFit/>
          </a:bodyPr>
          <a:lstStyle/>
          <a:p>
            <a:pPr algn="just">
              <a:defRPr/>
            </a:pPr>
            <a:r>
              <a:rPr lang="en-US" b="1" u="sng" dirty="0"/>
              <a:t>HOMOGLYCANS</a:t>
            </a:r>
          </a:p>
          <a:p>
            <a:pPr algn="just">
              <a:defRPr/>
            </a:pPr>
            <a:r>
              <a:rPr lang="en-US" dirty="0"/>
              <a:t>-Made up of only 1 type of        </a:t>
            </a:r>
          </a:p>
          <a:p>
            <a:pPr algn="just">
              <a:defRPr/>
            </a:pPr>
            <a:r>
              <a:rPr lang="en-US" dirty="0"/>
              <a:t> monosaccharide monomers</a:t>
            </a:r>
          </a:p>
          <a:p>
            <a:pPr algn="just">
              <a:defRPr/>
            </a:pPr>
            <a:r>
              <a:rPr lang="en-US" dirty="0"/>
              <a:t>-For </a:t>
            </a:r>
            <a:r>
              <a:rPr lang="en-US" dirty="0" err="1"/>
              <a:t>eg</a:t>
            </a:r>
            <a:r>
              <a:rPr lang="en-US" dirty="0"/>
              <a:t> </a:t>
            </a:r>
            <a:r>
              <a:rPr lang="en-US" b="1" dirty="0"/>
              <a:t>starch, glycogen,   </a:t>
            </a:r>
            <a:r>
              <a:rPr lang="en-US" b="1" dirty="0" smtClean="0"/>
              <a:t> </a:t>
            </a:r>
            <a:r>
              <a:rPr lang="en-US" b="1" dirty="0"/>
              <a:t>cellulose </a:t>
            </a:r>
          </a:p>
          <a:p>
            <a:pPr algn="just">
              <a:defRPr/>
            </a:pPr>
            <a:r>
              <a:rPr lang="en-US" dirty="0"/>
              <a:t>-</a:t>
            </a:r>
            <a:r>
              <a:rPr lang="en-US" dirty="0" err="1"/>
              <a:t>Glucan</a:t>
            </a:r>
            <a:r>
              <a:rPr lang="en-US" dirty="0"/>
              <a:t> (made up of glucose)</a:t>
            </a:r>
          </a:p>
          <a:p>
            <a:pPr algn="just">
              <a:defRPr/>
            </a:pPr>
            <a:r>
              <a:rPr lang="en-US" dirty="0"/>
              <a:t>-</a:t>
            </a:r>
            <a:r>
              <a:rPr lang="en-US" dirty="0" err="1"/>
              <a:t>Fructan</a:t>
            </a:r>
            <a:r>
              <a:rPr lang="en-US" dirty="0"/>
              <a:t>(made up of fructose) </a:t>
            </a:r>
          </a:p>
          <a:p>
            <a:pPr algn="just">
              <a:defRPr/>
            </a:pPr>
            <a:r>
              <a:rPr lang="en-US" dirty="0"/>
              <a:t>-</a:t>
            </a:r>
            <a:r>
              <a:rPr lang="en-US" dirty="0" err="1"/>
              <a:t>Galactan</a:t>
            </a:r>
            <a:r>
              <a:rPr lang="en-US" dirty="0"/>
              <a:t> (made up </a:t>
            </a:r>
            <a:r>
              <a:rPr lang="en-US" dirty="0" smtClean="0"/>
              <a:t>of </a:t>
            </a:r>
            <a:r>
              <a:rPr lang="en-US" dirty="0" err="1" smtClean="0"/>
              <a:t>galactose</a:t>
            </a:r>
            <a:r>
              <a:rPr lang="en-US" dirty="0"/>
              <a:t>)</a:t>
            </a:r>
            <a:endParaRPr lang="en-IN" dirty="0"/>
          </a:p>
        </p:txBody>
      </p:sp>
      <p:sp>
        <p:nvSpPr>
          <p:cNvPr id="8" name="TextBox 7"/>
          <p:cNvSpPr txBox="1"/>
          <p:nvPr/>
        </p:nvSpPr>
        <p:spPr>
          <a:xfrm>
            <a:off x="4679950" y="4328279"/>
            <a:ext cx="3321050" cy="2308324"/>
          </a:xfrm>
          <a:prstGeom prst="rect">
            <a:avLst/>
          </a:prstGeom>
          <a:noFill/>
          <a:ln>
            <a:solidFill>
              <a:schemeClr val="accent3"/>
            </a:solidFill>
          </a:ln>
        </p:spPr>
        <p:txBody>
          <a:bodyPr wrap="square">
            <a:spAutoFit/>
          </a:bodyPr>
          <a:lstStyle/>
          <a:p>
            <a:pPr algn="just">
              <a:defRPr/>
            </a:pPr>
            <a:r>
              <a:rPr lang="en-US" b="1" u="sng" dirty="0"/>
              <a:t>HETEROGLYCANS</a:t>
            </a:r>
          </a:p>
          <a:p>
            <a:pPr algn="just">
              <a:defRPr/>
            </a:pPr>
            <a:r>
              <a:rPr lang="en-US" dirty="0"/>
              <a:t>-Made up condensation of2 or more types of </a:t>
            </a:r>
            <a:r>
              <a:rPr lang="en-US" dirty="0" err="1"/>
              <a:t>monosaccharides</a:t>
            </a:r>
            <a:endParaRPr lang="en-US" dirty="0"/>
          </a:p>
          <a:p>
            <a:pPr marL="285750" indent="-285750" algn="just">
              <a:buFontTx/>
              <a:buChar char="-"/>
              <a:defRPr/>
            </a:pPr>
            <a:r>
              <a:rPr lang="en-US" dirty="0"/>
              <a:t>For </a:t>
            </a:r>
            <a:r>
              <a:rPr lang="en-US" dirty="0" err="1"/>
              <a:t>eg</a:t>
            </a:r>
            <a:r>
              <a:rPr lang="en-US" dirty="0"/>
              <a:t> </a:t>
            </a:r>
            <a:r>
              <a:rPr lang="en-US" b="1" dirty="0"/>
              <a:t>Hyaluronic acid, agar, </a:t>
            </a:r>
            <a:r>
              <a:rPr lang="en-US" b="1" dirty="0" smtClean="0"/>
              <a:t>Chitin</a:t>
            </a:r>
            <a:r>
              <a:rPr lang="en-US" b="1" dirty="0"/>
              <a:t>, </a:t>
            </a:r>
            <a:r>
              <a:rPr lang="en-US" b="1" dirty="0" err="1"/>
              <a:t>peptidoglycans</a:t>
            </a:r>
            <a:r>
              <a:rPr lang="en-US" b="1" dirty="0"/>
              <a:t> </a:t>
            </a:r>
            <a:r>
              <a:rPr lang="en-US" dirty="0" smtClean="0"/>
              <a:t>etc</a:t>
            </a:r>
            <a:endParaRPr lang="en-US" b="1" dirty="0"/>
          </a:p>
          <a:p>
            <a:pPr algn="just">
              <a:defRPr/>
            </a:pPr>
            <a:endParaRPr lang="en-US"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result for starch structure"/>
          <p:cNvPicPr>
            <a:picLocks noChangeAspect="1" noChangeArrowheads="1"/>
          </p:cNvPicPr>
          <p:nvPr/>
        </p:nvPicPr>
        <p:blipFill>
          <a:blip r:embed="rId2"/>
          <a:srcRect/>
          <a:stretch>
            <a:fillRect/>
          </a:stretch>
        </p:blipFill>
        <p:spPr bwMode="auto">
          <a:xfrm>
            <a:off x="304800" y="228600"/>
            <a:ext cx="7620000" cy="62484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8101013" y="6399213"/>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95288" y="404813"/>
            <a:ext cx="2808287" cy="7207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STORAGE</a:t>
            </a:r>
          </a:p>
          <a:p>
            <a:pPr algn="ctr" fontAlgn="auto">
              <a:spcBef>
                <a:spcPts val="0"/>
              </a:spcBef>
              <a:spcAft>
                <a:spcPts val="0"/>
              </a:spcAft>
              <a:defRPr/>
            </a:pPr>
            <a:r>
              <a:rPr lang="en-US" sz="2000" dirty="0"/>
              <a:t>POLYSACCHARIDES</a:t>
            </a:r>
            <a:endParaRPr lang="en-IN" sz="2000" dirty="0"/>
          </a:p>
        </p:txBody>
      </p:sp>
      <p:sp>
        <p:nvSpPr>
          <p:cNvPr id="11" name="Rounded Rectangle 10"/>
          <p:cNvSpPr/>
          <p:nvPr/>
        </p:nvSpPr>
        <p:spPr>
          <a:xfrm>
            <a:off x="3706813" y="981075"/>
            <a:ext cx="1728787" cy="2047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STARCH</a:t>
            </a:r>
            <a:endParaRPr lang="en-IN" sz="2000" dirty="0"/>
          </a:p>
        </p:txBody>
      </p:sp>
      <p:sp>
        <p:nvSpPr>
          <p:cNvPr id="12" name="TextBox 11"/>
          <p:cNvSpPr txBox="1"/>
          <p:nvPr/>
        </p:nvSpPr>
        <p:spPr>
          <a:xfrm>
            <a:off x="395289" y="1306513"/>
            <a:ext cx="7605712" cy="1322387"/>
          </a:xfrm>
          <a:prstGeom prst="rect">
            <a:avLst/>
          </a:prstGeom>
          <a:noFill/>
          <a:ln>
            <a:solidFill>
              <a:schemeClr val="accent3"/>
            </a:solidFill>
          </a:ln>
        </p:spPr>
        <p:txBody>
          <a:bodyPr wrap="square">
            <a:spAutoFit/>
          </a:bodyPr>
          <a:lstStyle/>
          <a:p>
            <a:pPr marL="342900" indent="-342900">
              <a:buFontTx/>
              <a:buAutoNum type="arabicPeriod"/>
              <a:defRPr/>
            </a:pPr>
            <a:r>
              <a:rPr lang="en-US" sz="1600" b="1" dirty="0"/>
              <a:t>Carbohydrate reserve of plants </a:t>
            </a:r>
            <a:r>
              <a:rPr lang="en-US" sz="1600" dirty="0"/>
              <a:t>and the most important dietary source for animals</a:t>
            </a:r>
          </a:p>
          <a:p>
            <a:pPr marL="342900" indent="-342900">
              <a:buFontTx/>
              <a:buAutoNum type="arabicPeriod"/>
              <a:defRPr/>
            </a:pPr>
            <a:r>
              <a:rPr lang="en-US" sz="1600" dirty="0"/>
              <a:t>High content of starch in cereals, roots, tubers, vegetables etc.</a:t>
            </a:r>
          </a:p>
          <a:p>
            <a:pPr marL="342900" indent="-342900">
              <a:buFontTx/>
              <a:buAutoNum type="arabicPeriod"/>
              <a:defRPr/>
            </a:pPr>
            <a:r>
              <a:rPr lang="en-US" sz="1600" dirty="0"/>
              <a:t>Homopolymer made up of </a:t>
            </a:r>
            <a:r>
              <a:rPr lang="en-US" sz="1600" b="1" dirty="0"/>
              <a:t>GLUCOSE</a:t>
            </a:r>
            <a:r>
              <a:rPr lang="en-US" sz="1600" dirty="0"/>
              <a:t> units. Also called as </a:t>
            </a:r>
            <a:r>
              <a:rPr lang="en-US" sz="1600" b="1" dirty="0"/>
              <a:t>GLUCAN</a:t>
            </a:r>
            <a:r>
              <a:rPr lang="en-US" sz="1600" dirty="0"/>
              <a:t>.</a:t>
            </a:r>
          </a:p>
          <a:p>
            <a:pPr marL="342900" indent="-342900">
              <a:buFontTx/>
              <a:buAutoNum type="arabicPeriod"/>
              <a:defRPr/>
            </a:pPr>
            <a:r>
              <a:rPr lang="en-US" sz="1600" dirty="0"/>
              <a:t>Starch = Amylose + Amylopectin (polysaccharide components)</a:t>
            </a:r>
            <a:endParaRPr lang="en-IN" sz="1600" dirty="0"/>
          </a:p>
        </p:txBody>
      </p:sp>
      <p:sp>
        <p:nvSpPr>
          <p:cNvPr id="13" name="Rounded Rectangle 12"/>
          <p:cNvSpPr/>
          <p:nvPr/>
        </p:nvSpPr>
        <p:spPr>
          <a:xfrm>
            <a:off x="3706813" y="2706688"/>
            <a:ext cx="1728787" cy="20478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GLYCOGEN</a:t>
            </a:r>
            <a:endParaRPr lang="en-IN" sz="2000" dirty="0"/>
          </a:p>
        </p:txBody>
      </p:sp>
      <p:sp>
        <p:nvSpPr>
          <p:cNvPr id="14" name="TextBox 13"/>
          <p:cNvSpPr txBox="1"/>
          <p:nvPr/>
        </p:nvSpPr>
        <p:spPr>
          <a:xfrm>
            <a:off x="395289" y="3030538"/>
            <a:ext cx="7529512" cy="1077912"/>
          </a:xfrm>
          <a:prstGeom prst="rect">
            <a:avLst/>
          </a:prstGeom>
          <a:noFill/>
          <a:ln>
            <a:solidFill>
              <a:schemeClr val="accent3"/>
            </a:solidFill>
          </a:ln>
        </p:spPr>
        <p:txBody>
          <a:bodyPr wrap="square">
            <a:spAutoFit/>
          </a:bodyPr>
          <a:lstStyle/>
          <a:p>
            <a:pPr marL="342900" indent="-342900">
              <a:buFontTx/>
              <a:buAutoNum type="arabicPeriod"/>
              <a:defRPr/>
            </a:pPr>
            <a:r>
              <a:rPr lang="en-US" sz="1600" dirty="0"/>
              <a:t>Carbohydrate reserve in animals. Hence referred as </a:t>
            </a:r>
            <a:r>
              <a:rPr lang="en-US" sz="1600" b="1" dirty="0"/>
              <a:t>animal starch</a:t>
            </a:r>
          </a:p>
          <a:p>
            <a:pPr marL="342900" indent="-342900">
              <a:buFontTx/>
              <a:buAutoNum type="arabicPeriod"/>
              <a:defRPr/>
            </a:pPr>
            <a:r>
              <a:rPr lang="en-US" sz="1600" dirty="0"/>
              <a:t>High concentration in Liver, muscles and brain.</a:t>
            </a:r>
          </a:p>
          <a:p>
            <a:pPr marL="342900" indent="-342900">
              <a:buFontTx/>
              <a:buAutoNum type="arabicPeriod"/>
              <a:defRPr/>
            </a:pPr>
            <a:r>
              <a:rPr lang="en-US" sz="1600" dirty="0"/>
              <a:t>Also found in plants that do not have chlorophyll (yeast and fungi)</a:t>
            </a:r>
          </a:p>
          <a:p>
            <a:pPr marL="342900" indent="-342900">
              <a:buFontTx/>
              <a:buAutoNum type="arabicPeriod"/>
              <a:defRPr/>
            </a:pPr>
            <a:r>
              <a:rPr lang="en-US" sz="1600" b="1" dirty="0"/>
              <a:t>GLUCOSE</a:t>
            </a:r>
            <a:r>
              <a:rPr lang="en-US" sz="1600" dirty="0"/>
              <a:t> is the repeating unit.</a:t>
            </a:r>
            <a:endParaRPr lang="en-IN" sz="1600" dirty="0"/>
          </a:p>
        </p:txBody>
      </p:sp>
      <p:sp>
        <p:nvSpPr>
          <p:cNvPr id="15" name="Rounded Rectangle 14"/>
          <p:cNvSpPr/>
          <p:nvPr/>
        </p:nvSpPr>
        <p:spPr>
          <a:xfrm>
            <a:off x="3706813" y="4248150"/>
            <a:ext cx="1728787" cy="2063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INULIN</a:t>
            </a:r>
            <a:endParaRPr lang="en-IN" sz="2000" dirty="0"/>
          </a:p>
        </p:txBody>
      </p:sp>
      <p:sp>
        <p:nvSpPr>
          <p:cNvPr id="16" name="TextBox 15"/>
          <p:cNvSpPr txBox="1"/>
          <p:nvPr/>
        </p:nvSpPr>
        <p:spPr>
          <a:xfrm>
            <a:off x="395289" y="4573588"/>
            <a:ext cx="7605712" cy="1569660"/>
          </a:xfrm>
          <a:prstGeom prst="rect">
            <a:avLst/>
          </a:prstGeom>
          <a:noFill/>
          <a:ln>
            <a:solidFill>
              <a:schemeClr val="accent3"/>
            </a:solidFill>
          </a:ln>
        </p:spPr>
        <p:txBody>
          <a:bodyPr wrap="square">
            <a:spAutoFit/>
          </a:bodyPr>
          <a:lstStyle/>
          <a:p>
            <a:pPr marL="342900" indent="-342900">
              <a:buFontTx/>
              <a:buAutoNum type="arabicPeriod"/>
              <a:defRPr/>
            </a:pPr>
            <a:r>
              <a:rPr lang="en-US" sz="1600" dirty="0"/>
              <a:t>Polymer of fructose i.e. </a:t>
            </a:r>
            <a:r>
              <a:rPr lang="en-US" sz="1600" b="1" dirty="0" err="1"/>
              <a:t>fructosan</a:t>
            </a:r>
            <a:endParaRPr lang="en-US" sz="1600" b="1" dirty="0"/>
          </a:p>
          <a:p>
            <a:pPr marL="342900" indent="-342900">
              <a:buFontTx/>
              <a:buAutoNum type="arabicPeriod"/>
              <a:defRPr/>
            </a:pPr>
            <a:r>
              <a:rPr lang="en-US" sz="1600" dirty="0"/>
              <a:t>Found in Dahlia, bulbs, garlic, onion </a:t>
            </a:r>
            <a:r>
              <a:rPr lang="en-US" sz="1600" dirty="0" err="1"/>
              <a:t>etc</a:t>
            </a:r>
            <a:endParaRPr lang="en-IN" sz="1600" dirty="0"/>
          </a:p>
          <a:p>
            <a:pPr marL="342900" indent="-342900">
              <a:buFontTx/>
              <a:buAutoNum type="arabicPeriod"/>
              <a:defRPr/>
            </a:pPr>
            <a:r>
              <a:rPr lang="en-US" sz="1600" dirty="0"/>
              <a:t>Easily soluble in water</a:t>
            </a:r>
          </a:p>
          <a:p>
            <a:pPr marL="342900" indent="-342900">
              <a:buFontTx/>
              <a:buAutoNum type="arabicPeriod"/>
              <a:defRPr/>
            </a:pPr>
            <a:r>
              <a:rPr lang="en-US" sz="1600" i="1" dirty="0"/>
              <a:t>Inulin is not readily </a:t>
            </a:r>
            <a:r>
              <a:rPr lang="en-US" sz="1600" i="1" dirty="0" err="1"/>
              <a:t>metabolised</a:t>
            </a:r>
            <a:r>
              <a:rPr lang="en-US" sz="1600" i="1" dirty="0"/>
              <a:t> in the human body and is readily </a:t>
            </a:r>
            <a:r>
              <a:rPr lang="en-US" sz="1600" i="1" dirty="0" smtClean="0"/>
              <a:t>filtered </a:t>
            </a:r>
            <a:r>
              <a:rPr lang="en-US" sz="1600" i="1" dirty="0"/>
              <a:t>through the kidney. Hence used for testing kidney function (GFR</a:t>
            </a:r>
            <a:r>
              <a:rPr lang="en-US" sz="1600" i="1" dirty="0" smtClean="0"/>
              <a:t>).</a:t>
            </a:r>
            <a:endParaRPr lang="en-US" sz="16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bg/>
                                          </p:spTgt>
                                        </p:tgtEl>
                                        <p:attrNameLst>
                                          <p:attrName>style.visibility</p:attrName>
                                        </p:attrNameLst>
                                      </p:cBhvr>
                                      <p:to>
                                        <p:strVal val="visible"/>
                                      </p:to>
                                    </p:set>
                                    <p:animEffect transition="in" filter="fade">
                                      <p:cBhvr>
                                        <p:cTn id="18" dur="1000"/>
                                        <p:tgtEl>
                                          <p:spTgt spid="12">
                                            <p:bg/>
                                          </p:spTgt>
                                        </p:tgtEl>
                                      </p:cBhvr>
                                    </p:animEffect>
                                  </p:childTnLst>
                                </p:cTn>
                              </p:par>
                            </p:childTnLst>
                          </p:cTn>
                        </p:par>
                        <p:par>
                          <p:cTn id="19" fill="hold" nodeType="afterGroup">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childTnLst>
                                </p:cTn>
                              </p:par>
                            </p:childTnLst>
                          </p:cTn>
                        </p:par>
                        <p:par>
                          <p:cTn id="23" fill="hold" nodeType="after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childTnLst>
                                </p:cTn>
                              </p:par>
                            </p:childTnLst>
                          </p:cTn>
                        </p:par>
                        <p:par>
                          <p:cTn id="27" fill="hold" nodeType="afterGroup">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1000"/>
                                        <p:tgtEl>
                                          <p:spTgt spid="12">
                                            <p:txEl>
                                              <p:pRg st="2" end="2"/>
                                            </p:txEl>
                                          </p:spTgt>
                                        </p:tgtEl>
                                      </p:cBhvr>
                                    </p:animEffect>
                                  </p:childTnLst>
                                </p:cTn>
                              </p:par>
                            </p:childTnLst>
                          </p:cTn>
                        </p:par>
                        <p:par>
                          <p:cTn id="31" fill="hold" nodeType="afterGroup">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fade">
                                      <p:cBhvr>
                                        <p:cTn id="34" dur="1000"/>
                                        <p:tgtEl>
                                          <p:spTgt spid="12">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bg/>
                                          </p:spTgt>
                                        </p:tgtEl>
                                        <p:attrNameLst>
                                          <p:attrName>style.visibility</p:attrName>
                                        </p:attrNameLst>
                                      </p:cBhvr>
                                      <p:to>
                                        <p:strVal val="visible"/>
                                      </p:to>
                                    </p:set>
                                    <p:animEffect transition="in" filter="fade">
                                      <p:cBhvr>
                                        <p:cTn id="44" dur="500"/>
                                        <p:tgtEl>
                                          <p:spTgt spid="14">
                                            <p:bg/>
                                          </p:spTgt>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animEffect transition="in" filter="fade">
                                      <p:cBhvr>
                                        <p:cTn id="48" dur="500"/>
                                        <p:tgtEl>
                                          <p:spTgt spid="14">
                                            <p:txEl>
                                              <p:pRg st="0" end="0"/>
                                            </p:txEl>
                                          </p:spTgt>
                                        </p:tgtEl>
                                      </p:cBhvr>
                                    </p:animEffect>
                                  </p:childTnLst>
                                </p:cTn>
                              </p:par>
                            </p:childTnLst>
                          </p:cTn>
                        </p:par>
                        <p:par>
                          <p:cTn id="49" fill="hold" nodeType="afterGroup">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4">
                                            <p:txEl>
                                              <p:pRg st="1" end="1"/>
                                            </p:txEl>
                                          </p:spTgt>
                                        </p:tgtEl>
                                        <p:attrNameLst>
                                          <p:attrName>style.visibility</p:attrName>
                                        </p:attrNameLst>
                                      </p:cBhvr>
                                      <p:to>
                                        <p:strVal val="visible"/>
                                      </p:to>
                                    </p:set>
                                    <p:animEffect transition="in" filter="fade">
                                      <p:cBhvr>
                                        <p:cTn id="52" dur="500"/>
                                        <p:tgtEl>
                                          <p:spTgt spid="14">
                                            <p:txEl>
                                              <p:pRg st="1" end="1"/>
                                            </p:txEl>
                                          </p:spTgt>
                                        </p:tgtEl>
                                      </p:cBhvr>
                                    </p:animEffect>
                                  </p:childTnLst>
                                </p:cTn>
                              </p:par>
                            </p:childTnLst>
                          </p:cTn>
                        </p:par>
                        <p:par>
                          <p:cTn id="53" fill="hold" nodeType="afterGroup">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14">
                                            <p:txEl>
                                              <p:pRg st="2" end="2"/>
                                            </p:txEl>
                                          </p:spTgt>
                                        </p:tgtEl>
                                        <p:attrNameLst>
                                          <p:attrName>style.visibility</p:attrName>
                                        </p:attrNameLst>
                                      </p:cBhvr>
                                      <p:to>
                                        <p:strVal val="visible"/>
                                      </p:to>
                                    </p:set>
                                    <p:animEffect transition="in" filter="fade">
                                      <p:cBhvr>
                                        <p:cTn id="56" dur="500"/>
                                        <p:tgtEl>
                                          <p:spTgt spid="14">
                                            <p:txEl>
                                              <p:pRg st="2" end="2"/>
                                            </p:txEl>
                                          </p:spTgt>
                                        </p:tgtEl>
                                      </p:cBhvr>
                                    </p:animEffect>
                                  </p:childTnLst>
                                </p:cTn>
                              </p:par>
                            </p:childTnLst>
                          </p:cTn>
                        </p:par>
                        <p:par>
                          <p:cTn id="57" fill="hold" nodeType="afterGroup">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14">
                                            <p:txEl>
                                              <p:pRg st="3" end="3"/>
                                            </p:txEl>
                                          </p:spTgt>
                                        </p:tgtEl>
                                        <p:attrNameLst>
                                          <p:attrName>style.visibility</p:attrName>
                                        </p:attrNameLst>
                                      </p:cBhvr>
                                      <p:to>
                                        <p:strVal val="visible"/>
                                      </p:to>
                                    </p:set>
                                    <p:animEffect transition="in" filter="fade">
                                      <p:cBhvr>
                                        <p:cTn id="60" dur="500"/>
                                        <p:tgtEl>
                                          <p:spTgt spid="14">
                                            <p:txEl>
                                              <p:pRg st="3" end="3"/>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
                                            <p:bg/>
                                          </p:spTgt>
                                        </p:tgtEl>
                                        <p:attrNameLst>
                                          <p:attrName>style.visibility</p:attrName>
                                        </p:attrNameLst>
                                      </p:cBhvr>
                                      <p:to>
                                        <p:strVal val="visible"/>
                                      </p:to>
                                    </p:set>
                                    <p:animEffect transition="in" filter="fade">
                                      <p:cBhvr>
                                        <p:cTn id="70" dur="500"/>
                                        <p:tgtEl>
                                          <p:spTgt spid="16">
                                            <p:bg/>
                                          </p:spTgt>
                                        </p:tgtEl>
                                      </p:cBhvr>
                                    </p:animEffect>
                                  </p:childTnLst>
                                </p:cTn>
                              </p:par>
                            </p:childTnLst>
                          </p:cTn>
                        </p:par>
                        <p:par>
                          <p:cTn id="71" fill="hold" nodeType="afterGroup">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6">
                                            <p:txEl>
                                              <p:pRg st="0" end="0"/>
                                            </p:txEl>
                                          </p:spTgt>
                                        </p:tgtEl>
                                        <p:attrNameLst>
                                          <p:attrName>style.visibility</p:attrName>
                                        </p:attrNameLst>
                                      </p:cBhvr>
                                      <p:to>
                                        <p:strVal val="visible"/>
                                      </p:to>
                                    </p:set>
                                    <p:animEffect transition="in" filter="fade">
                                      <p:cBhvr>
                                        <p:cTn id="74" dur="500"/>
                                        <p:tgtEl>
                                          <p:spTgt spid="16">
                                            <p:txEl>
                                              <p:pRg st="0" end="0"/>
                                            </p:txEl>
                                          </p:spTgt>
                                        </p:tgtEl>
                                      </p:cBhvr>
                                    </p:animEffect>
                                  </p:childTnLst>
                                </p:cTn>
                              </p:par>
                            </p:childTnLst>
                          </p:cTn>
                        </p:par>
                        <p:par>
                          <p:cTn id="75" fill="hold" nodeType="afterGroup">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6">
                                            <p:txEl>
                                              <p:pRg st="1" end="1"/>
                                            </p:txEl>
                                          </p:spTgt>
                                        </p:tgtEl>
                                        <p:attrNameLst>
                                          <p:attrName>style.visibility</p:attrName>
                                        </p:attrNameLst>
                                      </p:cBhvr>
                                      <p:to>
                                        <p:strVal val="visible"/>
                                      </p:to>
                                    </p:set>
                                    <p:animEffect transition="in" filter="fade">
                                      <p:cBhvr>
                                        <p:cTn id="78" dur="500"/>
                                        <p:tgtEl>
                                          <p:spTgt spid="16">
                                            <p:txEl>
                                              <p:pRg st="1" end="1"/>
                                            </p:txEl>
                                          </p:spTgt>
                                        </p:tgtEl>
                                      </p:cBhvr>
                                    </p:animEffect>
                                  </p:childTnLst>
                                </p:cTn>
                              </p:par>
                            </p:childTnLst>
                          </p:cTn>
                        </p:par>
                        <p:par>
                          <p:cTn id="79" fill="hold" nodeType="afterGroup">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16">
                                            <p:txEl>
                                              <p:pRg st="2" end="2"/>
                                            </p:txEl>
                                          </p:spTgt>
                                        </p:tgtEl>
                                        <p:attrNameLst>
                                          <p:attrName>style.visibility</p:attrName>
                                        </p:attrNameLst>
                                      </p:cBhvr>
                                      <p:to>
                                        <p:strVal val="visible"/>
                                      </p:to>
                                    </p:set>
                                    <p:animEffect transition="in" filter="fade">
                                      <p:cBhvr>
                                        <p:cTn id="82" dur="500"/>
                                        <p:tgtEl>
                                          <p:spTgt spid="16">
                                            <p:txEl>
                                              <p:pRg st="2" end="2"/>
                                            </p:txEl>
                                          </p:spTgt>
                                        </p:tgtEl>
                                      </p:cBhvr>
                                    </p:animEffect>
                                  </p:childTnLst>
                                </p:cTn>
                              </p:par>
                            </p:childTnLst>
                          </p:cTn>
                        </p:par>
                        <p:par>
                          <p:cTn id="83" fill="hold" nodeType="afterGroup">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16">
                                            <p:txEl>
                                              <p:pRg st="3" end="3"/>
                                            </p:txEl>
                                          </p:spTgt>
                                        </p:tgtEl>
                                        <p:attrNameLst>
                                          <p:attrName>style.visibility</p:attrName>
                                        </p:attrNameLst>
                                      </p:cBhvr>
                                      <p:to>
                                        <p:strVal val="visible"/>
                                      </p:to>
                                    </p:set>
                                    <p:animEffect transition="in" filter="fade">
                                      <p:cBhvr>
                                        <p:cTn id="86"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build="p" animBg="1"/>
      <p:bldP spid="13" grpId="0" animBg="1"/>
      <p:bldP spid="14" grpId="0" build="p" animBg="1"/>
      <p:bldP spid="15" grpId="0" animBg="1"/>
      <p:bldP spid="16" grpId="0"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mage result for structure of inulin"/>
          <p:cNvPicPr>
            <a:picLocks noChangeAspect="1" noChangeArrowheads="1"/>
          </p:cNvPicPr>
          <p:nvPr/>
        </p:nvPicPr>
        <p:blipFill>
          <a:blip r:embed="rId2"/>
          <a:srcRect/>
          <a:stretch>
            <a:fillRect/>
          </a:stretch>
        </p:blipFill>
        <p:spPr bwMode="auto">
          <a:xfrm>
            <a:off x="307975" y="76200"/>
            <a:ext cx="7693025" cy="6696075"/>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28600" y="228600"/>
            <a:ext cx="7620000" cy="647700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cellulose</a:t>
            </a:r>
            <a:endParaRPr lang="en-US" dirty="0"/>
          </a:p>
        </p:txBody>
      </p:sp>
      <p:pic>
        <p:nvPicPr>
          <p:cNvPr id="123906" name="Picture 2" descr="Image result for structure of cellulose"/>
          <p:cNvPicPr>
            <a:picLocks noChangeAspect="1" noChangeArrowheads="1"/>
          </p:cNvPicPr>
          <p:nvPr/>
        </p:nvPicPr>
        <p:blipFill>
          <a:blip r:embed="rId2"/>
          <a:srcRect/>
          <a:stretch>
            <a:fillRect/>
          </a:stretch>
        </p:blipFill>
        <p:spPr bwMode="auto">
          <a:xfrm>
            <a:off x="155575" y="1524000"/>
            <a:ext cx="7464426" cy="51054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Image result for structure of cellulose"/>
          <p:cNvPicPr>
            <a:picLocks noChangeAspect="1" noChangeArrowheads="1"/>
          </p:cNvPicPr>
          <p:nvPr/>
        </p:nvPicPr>
        <p:blipFill>
          <a:blip r:embed="rId2"/>
          <a:srcRect/>
          <a:stretch>
            <a:fillRect/>
          </a:stretch>
        </p:blipFill>
        <p:spPr bwMode="auto">
          <a:xfrm>
            <a:off x="155575" y="228600"/>
            <a:ext cx="7845425" cy="6248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r>
              <a:rPr lang="en-US" dirty="0" smtClean="0"/>
              <a:t>All the carbon compounds that we get from living tissues can be called ‘bio-molecules’. </a:t>
            </a:r>
          </a:p>
          <a:p>
            <a:r>
              <a:rPr lang="en-US" dirty="0" smtClean="0"/>
              <a:t>However, living organisms have also got inorganic elements and compounds in them.</a:t>
            </a:r>
          </a:p>
          <a:p>
            <a:endParaRPr lang="en-US" dirty="0"/>
          </a:p>
        </p:txBody>
      </p:sp>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tarch structure"/>
          <p:cNvPicPr>
            <a:picLocks noChangeAspect="1" noChangeArrowheads="1"/>
          </p:cNvPicPr>
          <p:nvPr/>
        </p:nvPicPr>
        <p:blipFill>
          <a:blip r:embed="rId2"/>
          <a:srcRect/>
          <a:stretch>
            <a:fillRect/>
          </a:stretch>
        </p:blipFill>
        <p:spPr bwMode="auto">
          <a:xfrm>
            <a:off x="228601" y="449262"/>
            <a:ext cx="7696199" cy="5875338"/>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395288" y="404813"/>
            <a:ext cx="2808287" cy="72072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STRUCTURAL</a:t>
            </a:r>
          </a:p>
          <a:p>
            <a:pPr algn="ctr" fontAlgn="auto">
              <a:spcBef>
                <a:spcPts val="0"/>
              </a:spcBef>
              <a:spcAft>
                <a:spcPts val="0"/>
              </a:spcAft>
              <a:defRPr/>
            </a:pPr>
            <a:r>
              <a:rPr lang="en-US" sz="2000" dirty="0"/>
              <a:t>POLYSACCHARIDES</a:t>
            </a:r>
            <a:endParaRPr lang="en-IN" sz="2000" dirty="0"/>
          </a:p>
        </p:txBody>
      </p:sp>
      <p:sp>
        <p:nvSpPr>
          <p:cNvPr id="4" name="Rounded Rectangle 3"/>
          <p:cNvSpPr/>
          <p:nvPr/>
        </p:nvSpPr>
        <p:spPr>
          <a:xfrm>
            <a:off x="3651250" y="2959100"/>
            <a:ext cx="1728788" cy="2063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CHITIN</a:t>
            </a:r>
            <a:endParaRPr lang="en-IN" sz="2000" dirty="0"/>
          </a:p>
        </p:txBody>
      </p:sp>
      <p:sp>
        <p:nvSpPr>
          <p:cNvPr id="5" name="TextBox 4"/>
          <p:cNvSpPr txBox="1"/>
          <p:nvPr/>
        </p:nvSpPr>
        <p:spPr>
          <a:xfrm>
            <a:off x="395288" y="3284538"/>
            <a:ext cx="8280400" cy="1323975"/>
          </a:xfrm>
          <a:prstGeom prst="rect">
            <a:avLst/>
          </a:prstGeom>
          <a:noFill/>
          <a:ln>
            <a:solidFill>
              <a:schemeClr val="accent3"/>
            </a:solidFill>
          </a:ln>
        </p:spPr>
        <p:txBody>
          <a:bodyPr>
            <a:spAutoFit/>
          </a:bodyPr>
          <a:lstStyle/>
          <a:p>
            <a:pPr marL="342900" indent="-342900">
              <a:buFontTx/>
              <a:buAutoNum type="arabicPeriod"/>
              <a:defRPr/>
            </a:pPr>
            <a:r>
              <a:rPr lang="en-US" sz="1600" b="1" dirty="0"/>
              <a:t>Second most abundant </a:t>
            </a:r>
            <a:r>
              <a:rPr lang="en-US" sz="1600" dirty="0"/>
              <a:t>organic substance.</a:t>
            </a:r>
          </a:p>
          <a:p>
            <a:pPr marL="342900" indent="-342900">
              <a:buFontTx/>
              <a:buAutoNum type="arabicPeriod"/>
              <a:defRPr/>
            </a:pPr>
            <a:r>
              <a:rPr lang="en-US" sz="1600" dirty="0"/>
              <a:t>Complex carbohydrate of </a:t>
            </a:r>
            <a:r>
              <a:rPr lang="en-US" sz="1600" b="1" dirty="0" err="1"/>
              <a:t>Heteropolysaccharide</a:t>
            </a:r>
            <a:r>
              <a:rPr lang="en-US" sz="1600" dirty="0"/>
              <a:t> type.</a:t>
            </a:r>
          </a:p>
          <a:p>
            <a:pPr marL="342900" indent="-342900">
              <a:buFontTx/>
              <a:buAutoNum type="arabicPeriod"/>
              <a:defRPr/>
            </a:pPr>
            <a:r>
              <a:rPr lang="en-US" sz="1600" dirty="0"/>
              <a:t>Found in the exoskeletons of some invertebrates like insects and crustaceans. Provides both strength and elasticity.</a:t>
            </a:r>
          </a:p>
          <a:p>
            <a:pPr marL="342900" indent="-342900">
              <a:buFontTx/>
              <a:buAutoNum type="arabicPeriod"/>
              <a:defRPr/>
            </a:pPr>
            <a:r>
              <a:rPr lang="en-US" sz="1600" dirty="0"/>
              <a:t>Becomes hard when impregnated with calcium carbonate.</a:t>
            </a:r>
            <a:endParaRPr lang="en-IN" sz="1600" dirty="0"/>
          </a:p>
        </p:txBody>
      </p:sp>
      <p:sp>
        <p:nvSpPr>
          <p:cNvPr id="6" name="Rounded Rectangle 5"/>
          <p:cNvSpPr/>
          <p:nvPr/>
        </p:nvSpPr>
        <p:spPr>
          <a:xfrm>
            <a:off x="3635375" y="1127125"/>
            <a:ext cx="1728788" cy="2047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r>
              <a:rPr lang="en-US" sz="2000" dirty="0"/>
              <a:t>CELLULOSE</a:t>
            </a:r>
            <a:endParaRPr lang="en-IN" sz="2000" dirty="0"/>
          </a:p>
        </p:txBody>
      </p:sp>
      <p:sp>
        <p:nvSpPr>
          <p:cNvPr id="7" name="TextBox 6"/>
          <p:cNvSpPr txBox="1"/>
          <p:nvPr/>
        </p:nvSpPr>
        <p:spPr>
          <a:xfrm>
            <a:off x="379413" y="1452563"/>
            <a:ext cx="8281987" cy="1076325"/>
          </a:xfrm>
          <a:prstGeom prst="rect">
            <a:avLst/>
          </a:prstGeom>
          <a:noFill/>
          <a:ln>
            <a:solidFill>
              <a:schemeClr val="accent3"/>
            </a:solidFill>
          </a:ln>
        </p:spPr>
        <p:txBody>
          <a:bodyPr>
            <a:spAutoFit/>
          </a:bodyPr>
          <a:lstStyle/>
          <a:p>
            <a:pPr marL="342900" indent="-342900">
              <a:buFontTx/>
              <a:buAutoNum type="arabicPeriod"/>
              <a:defRPr/>
            </a:pPr>
            <a:r>
              <a:rPr lang="en-US" sz="1600" dirty="0"/>
              <a:t>Occurs exclusively in plants and is the </a:t>
            </a:r>
            <a:r>
              <a:rPr lang="en-US" sz="1600" b="1" dirty="0"/>
              <a:t>most abundant organic substance</a:t>
            </a:r>
            <a:r>
              <a:rPr lang="en-US" sz="1600" dirty="0"/>
              <a:t> in plant kingdom.</a:t>
            </a:r>
          </a:p>
          <a:p>
            <a:pPr marL="342900" indent="-342900">
              <a:buFontTx/>
              <a:buAutoNum type="arabicPeriod"/>
              <a:defRPr/>
            </a:pPr>
            <a:r>
              <a:rPr lang="en-US" sz="1600" dirty="0"/>
              <a:t>Predominant constituent of plant cell wall.</a:t>
            </a:r>
          </a:p>
          <a:p>
            <a:pPr marL="342900" indent="-342900">
              <a:buFontTx/>
              <a:buAutoNum type="arabicPeriod"/>
              <a:defRPr/>
            </a:pPr>
            <a:r>
              <a:rPr lang="en-US" sz="1600" b="1" dirty="0"/>
              <a:t>It is totally absent in animals.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par>
                          <p:cTn id="18" fill="hold" nodeType="afterGroup">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par>
                          <p:cTn id="26" fill="hold" nodeType="afterGroup">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par>
                          <p:cTn id="35" fill="hold" nodeType="afterGroup">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5">
                                            <p:bg/>
                                          </p:spTgt>
                                        </p:tgtEl>
                                        <p:attrNameLst>
                                          <p:attrName>style.visibility</p:attrName>
                                        </p:attrNameLst>
                                      </p:cBhvr>
                                      <p:to>
                                        <p:strVal val="visible"/>
                                      </p:to>
                                    </p:set>
                                    <p:animEffect transition="in" filter="fade">
                                      <p:cBhvr>
                                        <p:cTn id="38" dur="1000"/>
                                        <p:tgtEl>
                                          <p:spTgt spid="5">
                                            <p:bg/>
                                          </p:spTgt>
                                        </p:tgtEl>
                                      </p:cBhvr>
                                    </p:animEffect>
                                  </p:childTnLst>
                                </p:cTn>
                              </p:par>
                            </p:childTnLst>
                          </p:cTn>
                        </p:par>
                        <p:par>
                          <p:cTn id="39" fill="hold" nodeType="afterGroup">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childTnLst>
                                </p:cTn>
                              </p:par>
                            </p:childTnLst>
                          </p:cTn>
                        </p:par>
                        <p:par>
                          <p:cTn id="43" fill="hold" nodeType="afterGroup">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fade">
                                      <p:cBhvr>
                                        <p:cTn id="46" dur="1000"/>
                                        <p:tgtEl>
                                          <p:spTgt spid="5">
                                            <p:txEl>
                                              <p:pRg st="1" end="1"/>
                                            </p:txEl>
                                          </p:spTgt>
                                        </p:tgtEl>
                                      </p:cBhvr>
                                    </p:animEffect>
                                  </p:childTnLst>
                                </p:cTn>
                              </p:par>
                            </p:childTnLst>
                          </p:cTn>
                        </p:par>
                        <p:par>
                          <p:cTn id="47" fill="hold" nodeType="afterGroup">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fade">
                                      <p:cBhvr>
                                        <p:cTn id="50" dur="1000"/>
                                        <p:tgtEl>
                                          <p:spTgt spid="5">
                                            <p:txEl>
                                              <p:pRg st="2" end="2"/>
                                            </p:txEl>
                                          </p:spTgt>
                                        </p:tgtEl>
                                      </p:cBhvr>
                                    </p:animEffect>
                                  </p:childTnLst>
                                </p:cTn>
                              </p:par>
                            </p:childTnLst>
                          </p:cTn>
                        </p:par>
                        <p:par>
                          <p:cTn id="51" fill="hold" nodeType="afterGroup">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fade">
                                      <p:cBhvr>
                                        <p:cTn id="5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build="p" animBg="1"/>
      <p:bldP spid="6" grpId="0" animBg="1"/>
      <p:bldP spid="7"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2400" y="152400"/>
            <a:ext cx="7820025" cy="64770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lstStyle/>
          <a:p>
            <a:r>
              <a:rPr lang="en-US" dirty="0" smtClean="0"/>
              <a:t>Lipids </a:t>
            </a:r>
            <a:endParaRPr lang="en-US" dirty="0"/>
          </a:p>
        </p:txBody>
      </p:sp>
      <p:sp>
        <p:nvSpPr>
          <p:cNvPr id="3" name="Subtitle 2"/>
          <p:cNvSpPr>
            <a:spLocks noGrp="1"/>
          </p:cNvSpPr>
          <p:nvPr>
            <p:ph type="subTitle" idx="1"/>
          </p:nvPr>
        </p:nvSpPr>
        <p:spPr/>
        <p:txBody>
          <a:bodyPr/>
          <a:lstStyle/>
          <a:p>
            <a:r>
              <a:rPr lang="en-US" dirty="0" err="1" smtClean="0"/>
              <a:t>Biomolecules</a:t>
            </a:r>
            <a:r>
              <a:rPr lang="en-US" dirty="0" smtClean="0"/>
              <a:t> </a:t>
            </a:r>
            <a:endParaRPr lang="en-US" dirty="0"/>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r>
              <a:rPr lang="en-IN" sz="2100" dirty="0" smtClean="0">
                <a:latin typeface="Berlin Sans FB" pitchFamily="34" charset="0"/>
              </a:rPr>
              <a:t>sir</a:t>
            </a:r>
            <a:endParaRPr lang="en-IN" sz="2100" dirty="0">
              <a:latin typeface="Berlin Sans FB" pitchFamily="34" charset="0"/>
            </a:endParaRPr>
          </a:p>
        </p:txBody>
      </p:sp>
      <p:sp>
        <p:nvSpPr>
          <p:cNvPr id="3" name="Rounded Rectangle 2"/>
          <p:cNvSpPr/>
          <p:nvPr/>
        </p:nvSpPr>
        <p:spPr>
          <a:xfrm>
            <a:off x="1258888" y="1844675"/>
            <a:ext cx="6626225" cy="30972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latin typeface="Lucida Calligraphy" pitchFamily="66" charset="0"/>
              </a:rPr>
              <a:t>With the water, I say, Touch me not,</a:t>
            </a:r>
          </a:p>
          <a:p>
            <a:pPr algn="ctr">
              <a:defRPr/>
            </a:pPr>
            <a:endParaRPr lang="en-US" sz="2400" dirty="0">
              <a:latin typeface="Lucida Calligraphy" pitchFamily="66" charset="0"/>
            </a:endParaRPr>
          </a:p>
          <a:p>
            <a:pPr algn="ctr">
              <a:defRPr/>
            </a:pPr>
            <a:r>
              <a:rPr lang="en-US" sz="2400" dirty="0">
                <a:latin typeface="Lucida Calligraphy" pitchFamily="66" charset="0"/>
              </a:rPr>
              <a:t>To the tongue, I am tasteful,</a:t>
            </a:r>
          </a:p>
          <a:p>
            <a:pPr algn="ctr">
              <a:defRPr/>
            </a:pPr>
            <a:endParaRPr lang="en-US" sz="2400" dirty="0">
              <a:latin typeface="Lucida Calligraphy" pitchFamily="66" charset="0"/>
            </a:endParaRPr>
          </a:p>
          <a:p>
            <a:pPr algn="ctr">
              <a:defRPr/>
            </a:pPr>
            <a:r>
              <a:rPr lang="en-US" sz="2400" dirty="0">
                <a:latin typeface="Lucida Calligraphy" pitchFamily="66" charset="0"/>
              </a:rPr>
              <a:t>Within limits, I am dutiful,</a:t>
            </a:r>
          </a:p>
          <a:p>
            <a:pPr algn="ctr">
              <a:defRPr/>
            </a:pPr>
            <a:endParaRPr lang="en-US" sz="2400" dirty="0">
              <a:latin typeface="Lucida Calligraphy" pitchFamily="66" charset="0"/>
            </a:endParaRPr>
          </a:p>
          <a:p>
            <a:pPr algn="ctr">
              <a:defRPr/>
            </a:pPr>
            <a:r>
              <a:rPr lang="en-US" sz="2400" dirty="0">
                <a:latin typeface="Lucida Calligraphy" pitchFamily="66" charset="0"/>
              </a:rPr>
              <a:t>In excess, I am dangerous</a:t>
            </a:r>
            <a:endParaRPr lang="en-IN" sz="2400" dirty="0">
              <a:latin typeface="Lucida Calligraphy" pitchFamily="66" charset="0"/>
            </a:endParaRPr>
          </a:p>
        </p:txBody>
      </p:sp>
      <p:sp>
        <p:nvSpPr>
          <p:cNvPr id="4" name="Rectangle 3"/>
          <p:cNvSpPr/>
          <p:nvPr/>
        </p:nvSpPr>
        <p:spPr>
          <a:xfrm>
            <a:off x="2987675" y="1628775"/>
            <a:ext cx="3455988" cy="4318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a:latin typeface="Lucida Handwriting" pitchFamily="66" charset="0"/>
              </a:rPr>
              <a:t>LIPIDS</a:t>
            </a:r>
            <a:endParaRPr lang="en-IN" sz="2800" dirty="0">
              <a:latin typeface="Lucida Handwriting" pitchFamily="66" charset="0"/>
            </a:endParaRPr>
          </a:p>
        </p:txBody>
      </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sgj\Desktop\trans image\lipids03.jpg"/>
          <p:cNvPicPr>
            <a:picLocks noChangeAspect="1" noChangeArrowheads="1"/>
          </p:cNvPicPr>
          <p:nvPr/>
        </p:nvPicPr>
        <p:blipFill>
          <a:blip r:embed="rId3"/>
          <a:srcRect/>
          <a:stretch>
            <a:fillRect/>
          </a:stretch>
        </p:blipFill>
        <p:spPr bwMode="auto">
          <a:xfrm>
            <a:off x="228600" y="258594"/>
            <a:ext cx="7543800" cy="6340812"/>
          </a:xfrm>
          <a:prstGeom prst="rect">
            <a:avLst/>
          </a:prstGeom>
          <a:noFill/>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sgj\Desktop\trans image\classification-of-lipids-5-638.jpg"/>
          <p:cNvPicPr>
            <a:picLocks noChangeAspect="1" noChangeArrowheads="1"/>
          </p:cNvPicPr>
          <p:nvPr/>
        </p:nvPicPr>
        <p:blipFill>
          <a:blip r:embed="rId3"/>
          <a:srcRect/>
          <a:stretch>
            <a:fillRect/>
          </a:stretch>
        </p:blipFill>
        <p:spPr bwMode="auto">
          <a:xfrm>
            <a:off x="228600" y="304800"/>
            <a:ext cx="7543800" cy="6172200"/>
          </a:xfrm>
          <a:prstGeom prst="rect">
            <a:avLst/>
          </a:prstGeom>
          <a:noFill/>
        </p:spPr>
      </p:pic>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lipids</a:t>
            </a:r>
            <a:endParaRPr lang="en-US" dirty="0"/>
          </a:p>
        </p:txBody>
      </p:sp>
      <p:sp>
        <p:nvSpPr>
          <p:cNvPr id="3" name="Content Placeholder 2"/>
          <p:cNvSpPr>
            <a:spLocks noGrp="1"/>
          </p:cNvSpPr>
          <p:nvPr>
            <p:ph idx="1"/>
          </p:nvPr>
        </p:nvSpPr>
        <p:spPr>
          <a:xfrm>
            <a:off x="457200" y="1609416"/>
            <a:ext cx="7543800" cy="4846320"/>
          </a:xfrm>
        </p:spPr>
        <p:txBody>
          <a:bodyPr>
            <a:normAutofit/>
          </a:bodyPr>
          <a:lstStyle/>
          <a:p>
            <a:pPr algn="just"/>
            <a:r>
              <a:rPr lang="en-US" dirty="0" smtClean="0"/>
              <a:t>Lipids are generally water insoluble.</a:t>
            </a:r>
          </a:p>
          <a:p>
            <a:pPr algn="just"/>
            <a:r>
              <a:rPr lang="en-US" dirty="0" smtClean="0"/>
              <a:t> They could be simple fatty acids.</a:t>
            </a:r>
          </a:p>
          <a:p>
            <a:pPr algn="just"/>
            <a:r>
              <a:rPr lang="en-US" dirty="0" smtClean="0"/>
              <a:t>A fatty acid has a carboxyl group attached to an R group.</a:t>
            </a:r>
          </a:p>
          <a:p>
            <a:pPr algn="just"/>
            <a:r>
              <a:rPr lang="en-US" dirty="0" smtClean="0"/>
              <a:t> The R group could be a methyl (–CH3), or ethyl (–C2H5) or higher number of –CH2 groups (1 carbon to 19 carbons).</a:t>
            </a:r>
          </a:p>
          <a:p>
            <a:pPr algn="just"/>
            <a:r>
              <a:rPr lang="en-US" dirty="0" smtClean="0"/>
              <a:t>For example, </a:t>
            </a:r>
            <a:r>
              <a:rPr lang="en-US" dirty="0" err="1" smtClean="0"/>
              <a:t>palmitic</a:t>
            </a:r>
            <a:r>
              <a:rPr lang="en-US" dirty="0" smtClean="0"/>
              <a:t> acid has 16 carbons including carboxyl carbon.</a:t>
            </a:r>
          </a:p>
          <a:p>
            <a:pPr algn="just"/>
            <a:r>
              <a:rPr lang="en-US" dirty="0" smtClean="0"/>
              <a:t> </a:t>
            </a:r>
            <a:r>
              <a:rPr lang="en-US" dirty="0" err="1" smtClean="0"/>
              <a:t>Arachidonic</a:t>
            </a:r>
            <a:r>
              <a:rPr lang="en-US" dirty="0" smtClean="0"/>
              <a:t> acid has 20 carbon atoms including the carboxyl carbon.</a:t>
            </a:r>
            <a:endParaRPr lang="en-US" dirty="0"/>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lipid</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Fatty acids could be saturated (without double bond) or unsaturated (with one or more C=C double bonds). </a:t>
            </a:r>
          </a:p>
          <a:p>
            <a:pPr algn="just"/>
            <a:r>
              <a:rPr lang="en-US" dirty="0" smtClean="0"/>
              <a:t>Another simple lipid is glycerol which is </a:t>
            </a:r>
            <a:r>
              <a:rPr lang="en-US" dirty="0" err="1" smtClean="0"/>
              <a:t>trihydroxy</a:t>
            </a:r>
            <a:r>
              <a:rPr lang="en-US" dirty="0" smtClean="0"/>
              <a:t> propane. </a:t>
            </a:r>
          </a:p>
          <a:p>
            <a:pPr algn="just"/>
            <a:r>
              <a:rPr lang="en-US" dirty="0" smtClean="0"/>
              <a:t>Many lipids have both glycerol and fatty acids. Here the fatty acids are found </a:t>
            </a:r>
            <a:r>
              <a:rPr lang="en-US" dirty="0" err="1" smtClean="0"/>
              <a:t>esterified</a:t>
            </a:r>
            <a:r>
              <a:rPr lang="en-US" dirty="0" smtClean="0"/>
              <a:t> with glycerol. </a:t>
            </a:r>
          </a:p>
          <a:p>
            <a:pPr algn="just"/>
            <a:r>
              <a:rPr lang="en-US" dirty="0" smtClean="0"/>
              <a:t>They can be then </a:t>
            </a:r>
            <a:r>
              <a:rPr lang="en-US" dirty="0" err="1" smtClean="0"/>
              <a:t>monoglycerides</a:t>
            </a:r>
            <a:r>
              <a:rPr lang="en-US" dirty="0" smtClean="0"/>
              <a:t>, </a:t>
            </a:r>
            <a:r>
              <a:rPr lang="en-US" dirty="0" err="1" smtClean="0"/>
              <a:t>diglycerides</a:t>
            </a:r>
            <a:r>
              <a:rPr lang="en-US" dirty="0" smtClean="0"/>
              <a:t> and triglycerides. These are also called fats and oils based on melting point. Oils have lower melting point (e.g., </a:t>
            </a:r>
            <a:r>
              <a:rPr lang="en-US" dirty="0" err="1" smtClean="0"/>
              <a:t>gingely</a:t>
            </a:r>
            <a:r>
              <a:rPr lang="en-US" dirty="0" smtClean="0"/>
              <a:t> oil) and hence remain as oil in winters.</a:t>
            </a:r>
          </a:p>
          <a:p>
            <a:pPr algn="just"/>
            <a:r>
              <a:rPr lang="en-US" dirty="0" smtClean="0"/>
              <a:t>Some lipids have phosphorous and a </a:t>
            </a:r>
            <a:r>
              <a:rPr lang="en-US" dirty="0" err="1" smtClean="0"/>
              <a:t>phosphorylated</a:t>
            </a:r>
            <a:r>
              <a:rPr lang="en-US" dirty="0" smtClean="0"/>
              <a:t> organic compound in them. These are phospholipids. They are found in cell membrane. Lecithin is one example.</a:t>
            </a:r>
          </a:p>
          <a:p>
            <a:pPr algn="just"/>
            <a:r>
              <a:rPr lang="en-US" dirty="0" smtClean="0"/>
              <a:t> Some tissues especially the neural tissues have lipids with more complex structures.</a:t>
            </a:r>
            <a:endParaRPr lang="en-US" dirty="0"/>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sgj\Desktop\trans image\Fats.jpg"/>
          <p:cNvPicPr>
            <a:picLocks noChangeAspect="1" noChangeArrowheads="1"/>
          </p:cNvPicPr>
          <p:nvPr/>
        </p:nvPicPr>
        <p:blipFill>
          <a:blip r:embed="rId3"/>
          <a:srcRect/>
          <a:stretch>
            <a:fillRect/>
          </a:stretch>
        </p:blipFill>
        <p:spPr bwMode="auto">
          <a:xfrm>
            <a:off x="152400" y="76200"/>
            <a:ext cx="7772400" cy="6553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lnSpcReduction="10000"/>
          </a:bodyPr>
          <a:lstStyle/>
          <a:p>
            <a:r>
              <a:rPr lang="en-US" dirty="0" smtClean="0"/>
              <a:t>The tissue is fully burnt and converted into ‘ash’. </a:t>
            </a:r>
          </a:p>
          <a:p>
            <a:r>
              <a:rPr lang="en-US" dirty="0" smtClean="0"/>
              <a:t>This ash contains </a:t>
            </a:r>
          </a:p>
          <a:p>
            <a:pPr lvl="1"/>
            <a:r>
              <a:rPr lang="en-US" dirty="0" smtClean="0"/>
              <a:t>inorganic elements (like calcium, magnesium etc).</a:t>
            </a:r>
          </a:p>
          <a:p>
            <a:pPr lvl="1"/>
            <a:r>
              <a:rPr lang="en-US" dirty="0" smtClean="0"/>
              <a:t> Inorganic compounds like </a:t>
            </a:r>
            <a:r>
              <a:rPr lang="en-US" dirty="0" err="1" smtClean="0"/>
              <a:t>sulphate</a:t>
            </a:r>
            <a:r>
              <a:rPr lang="en-US" dirty="0" smtClean="0"/>
              <a:t>, phosphate, etc., are also seen in the acid-soluble fraction. </a:t>
            </a:r>
          </a:p>
          <a:p>
            <a:r>
              <a:rPr lang="en-US" dirty="0" smtClean="0"/>
              <a:t>Therefore elemental analysis gives elemental composition of living tissues in the form of hydrogen, oxygen, chlorine, carbon etc. while analysis for compounds gives an idea of the kind of organic (Figure 9.1) and inorganic constituents (Table 9.2)</a:t>
            </a:r>
          </a:p>
          <a:p>
            <a:endParaRPr lang="en-US" dirty="0"/>
          </a:p>
        </p:txBody>
      </p:sp>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sgj\Desktop\trans image\triacylglycerol-300x289.jpg"/>
          <p:cNvPicPr>
            <a:picLocks noChangeAspect="1" noChangeArrowheads="1"/>
          </p:cNvPicPr>
          <p:nvPr/>
        </p:nvPicPr>
        <p:blipFill>
          <a:blip r:embed="rId3"/>
          <a:srcRect/>
          <a:stretch>
            <a:fillRect/>
          </a:stretch>
        </p:blipFill>
        <p:spPr bwMode="auto">
          <a:xfrm>
            <a:off x="381000" y="228600"/>
            <a:ext cx="7315200" cy="64008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sgj\Desktop\trans image\monoglyceride-diglyceride-triglyceride-1024x393.jpg"/>
          <p:cNvPicPr>
            <a:picLocks noChangeAspect="1" noChangeArrowheads="1"/>
          </p:cNvPicPr>
          <p:nvPr/>
        </p:nvPicPr>
        <p:blipFill>
          <a:blip r:embed="rId3"/>
          <a:srcRect/>
          <a:stretch>
            <a:fillRect/>
          </a:stretch>
        </p:blipFill>
        <p:spPr bwMode="auto">
          <a:xfrm>
            <a:off x="228600" y="457200"/>
            <a:ext cx="7620000" cy="5791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sgj\Desktop\trans image\nutrition-certified-fixed-orthodontic-courses-by-indian-dental-academy-22-638.jpg"/>
          <p:cNvPicPr>
            <a:picLocks noChangeAspect="1" noChangeArrowheads="1"/>
          </p:cNvPicPr>
          <p:nvPr/>
        </p:nvPicPr>
        <p:blipFill>
          <a:blip r:embed="rId3"/>
          <a:srcRect/>
          <a:stretch>
            <a:fillRect/>
          </a:stretch>
        </p:blipFill>
        <p:spPr bwMode="auto">
          <a:xfrm>
            <a:off x="0" y="228600"/>
            <a:ext cx="8001000" cy="64008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sgj\Desktop\trans image\lipid-chemistry-53-638.jpg"/>
          <p:cNvPicPr>
            <a:picLocks noChangeAspect="1" noChangeArrowheads="1"/>
          </p:cNvPicPr>
          <p:nvPr/>
        </p:nvPicPr>
        <p:blipFill>
          <a:blip r:embed="rId3"/>
          <a:srcRect/>
          <a:stretch>
            <a:fillRect/>
          </a:stretch>
        </p:blipFill>
        <p:spPr bwMode="auto">
          <a:xfrm>
            <a:off x="161925" y="152400"/>
            <a:ext cx="7839075" cy="65532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sgj\Desktop\trans image\51.jpg"/>
          <p:cNvPicPr>
            <a:picLocks noChangeAspect="1" noChangeArrowheads="1"/>
          </p:cNvPicPr>
          <p:nvPr/>
        </p:nvPicPr>
        <p:blipFill>
          <a:blip r:embed="rId3"/>
          <a:srcRect/>
          <a:stretch>
            <a:fillRect/>
          </a:stretch>
        </p:blipFill>
        <p:spPr bwMode="auto">
          <a:xfrm>
            <a:off x="190500" y="457200"/>
            <a:ext cx="7658100" cy="6096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sgj\Desktop\trans image\I-Cant-Believe-Its-Not-Butter-with-border.jpg"/>
          <p:cNvPicPr>
            <a:picLocks noChangeAspect="1" noChangeArrowheads="1"/>
          </p:cNvPicPr>
          <p:nvPr/>
        </p:nvPicPr>
        <p:blipFill>
          <a:blip r:embed="rId3"/>
          <a:srcRect/>
          <a:stretch>
            <a:fillRect/>
          </a:stretch>
        </p:blipFill>
        <p:spPr bwMode="auto">
          <a:xfrm>
            <a:off x="304800" y="381000"/>
            <a:ext cx="7620000" cy="6096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8101013" y="6470650"/>
            <a:ext cx="41389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sz="2100" dirty="0" smtClean="0">
                <a:latin typeface="Berlin Sans FB" pitchFamily="34" charset="0"/>
              </a:rPr>
              <a:t>sir</a:t>
            </a:r>
            <a:endParaRPr lang="en-IN" sz="2100" dirty="0">
              <a:latin typeface="Berlin Sans FB" pitchFamily="34" charset="0"/>
            </a:endParaRPr>
          </a:p>
        </p:txBody>
      </p:sp>
      <p:sp>
        <p:nvSpPr>
          <p:cNvPr id="44035" name="TextBox 2"/>
          <p:cNvSpPr txBox="1">
            <a:spLocks noChangeArrowheads="1"/>
          </p:cNvSpPr>
          <p:nvPr/>
        </p:nvSpPr>
        <p:spPr bwMode="auto">
          <a:xfrm>
            <a:off x="468313" y="693738"/>
            <a:ext cx="771683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a:t>Lipids are the chief concentrated storage form of energy forming</a:t>
            </a:r>
          </a:p>
          <a:p>
            <a:pPr algn="just" eaLnBrk="1" hangingPunct="1"/>
            <a:r>
              <a:rPr lang="en-US"/>
              <a:t> about  3.5% of the cell content.</a:t>
            </a:r>
            <a:endParaRPr lang="en-IN"/>
          </a:p>
        </p:txBody>
      </p:sp>
      <p:sp>
        <p:nvSpPr>
          <p:cNvPr id="44036" name="TextBox 4"/>
          <p:cNvSpPr txBox="1">
            <a:spLocks noChangeArrowheads="1"/>
          </p:cNvSpPr>
          <p:nvPr/>
        </p:nvSpPr>
        <p:spPr bwMode="auto">
          <a:xfrm>
            <a:off x="468313" y="1593850"/>
            <a:ext cx="74263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just" eaLnBrk="1" hangingPunct="1"/>
            <a:r>
              <a:rPr lang="en-US"/>
              <a:t>Lipids are organic substances relatively insoluble in water but </a:t>
            </a:r>
          </a:p>
          <a:p>
            <a:pPr algn="just" eaLnBrk="1" hangingPunct="1"/>
            <a:r>
              <a:rPr lang="en-US"/>
              <a:t>soluble in organic solvents (alcohol, ether)</a:t>
            </a:r>
            <a:endParaRPr lang="en-IN"/>
          </a:p>
        </p:txBody>
      </p:sp>
      <p:sp>
        <p:nvSpPr>
          <p:cNvPr id="4" name="TextBox 3"/>
          <p:cNvSpPr txBox="1"/>
          <p:nvPr/>
        </p:nvSpPr>
        <p:spPr>
          <a:xfrm>
            <a:off x="468313" y="2852738"/>
            <a:ext cx="7380287" cy="2308324"/>
          </a:xfrm>
          <a:prstGeom prst="rect">
            <a:avLst/>
          </a:prstGeom>
          <a:noFill/>
        </p:spPr>
        <p:txBody>
          <a:bodyPr wrap="square">
            <a:spAutoFit/>
          </a:bodyPr>
          <a:lstStyle/>
          <a:p>
            <a:pPr algn="just">
              <a:defRPr/>
            </a:pPr>
            <a:r>
              <a:rPr lang="en-US" dirty="0"/>
              <a:t>Functions : </a:t>
            </a:r>
          </a:p>
          <a:p>
            <a:pPr marL="342900" indent="-342900" algn="just">
              <a:buFontTx/>
              <a:buAutoNum type="arabicPeriod"/>
              <a:defRPr/>
            </a:pPr>
            <a:r>
              <a:rPr lang="en-US" dirty="0"/>
              <a:t>They are the concentrated </a:t>
            </a:r>
            <a:r>
              <a:rPr lang="en-US" b="1" dirty="0"/>
              <a:t>fuel reserve </a:t>
            </a:r>
            <a:r>
              <a:rPr lang="en-US" dirty="0"/>
              <a:t>of the body.</a:t>
            </a:r>
          </a:p>
          <a:p>
            <a:pPr marL="342900" indent="-342900" algn="just">
              <a:buFontTx/>
              <a:buAutoNum type="arabicPeriod"/>
              <a:defRPr/>
            </a:pPr>
            <a:r>
              <a:rPr lang="en-US" dirty="0"/>
              <a:t>Lipids are </a:t>
            </a:r>
            <a:r>
              <a:rPr lang="en-US" b="1" dirty="0"/>
              <a:t>constituents of membrane structure</a:t>
            </a:r>
            <a:r>
              <a:rPr lang="en-US" dirty="0"/>
              <a:t> and regulate </a:t>
            </a:r>
            <a:r>
              <a:rPr lang="en-US" dirty="0" smtClean="0"/>
              <a:t>the  </a:t>
            </a:r>
            <a:r>
              <a:rPr lang="en-US" b="1" dirty="0"/>
              <a:t>membrane permeability</a:t>
            </a:r>
            <a:r>
              <a:rPr lang="en-US" dirty="0"/>
              <a:t>.</a:t>
            </a:r>
          </a:p>
          <a:p>
            <a:pPr algn="just">
              <a:defRPr/>
            </a:pPr>
            <a:r>
              <a:rPr lang="en-US" dirty="0"/>
              <a:t>3. They serve as source </a:t>
            </a:r>
            <a:r>
              <a:rPr lang="en-US" b="1" dirty="0"/>
              <a:t>of fat soluble vitamins</a:t>
            </a:r>
          </a:p>
          <a:p>
            <a:pPr algn="just">
              <a:defRPr/>
            </a:pPr>
            <a:r>
              <a:rPr lang="en-US" dirty="0"/>
              <a:t>4. Lipids are important cellular </a:t>
            </a:r>
            <a:r>
              <a:rPr lang="en-US" b="1" dirty="0"/>
              <a:t>metabolic regulators</a:t>
            </a:r>
          </a:p>
          <a:p>
            <a:pPr algn="just">
              <a:defRPr/>
            </a:pPr>
            <a:r>
              <a:rPr lang="en-US" dirty="0"/>
              <a:t>5. </a:t>
            </a:r>
            <a:r>
              <a:rPr lang="en-US" dirty="0" err="1"/>
              <a:t>Lipds</a:t>
            </a:r>
            <a:r>
              <a:rPr lang="en-US" dirty="0"/>
              <a:t> protect the internal organs and serve as </a:t>
            </a:r>
            <a:r>
              <a:rPr lang="en-US" b="1" dirty="0"/>
              <a:t>insulating materials</a:t>
            </a:r>
            <a:endParaRPr lang="en-IN" b="1" dirty="0"/>
          </a:p>
        </p:txBody>
      </p:sp>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33400" y="0"/>
            <a:ext cx="7239000" cy="838200"/>
          </a:xfrm>
        </p:spPr>
        <p:txBody>
          <a:bodyPr/>
          <a:lstStyle/>
          <a:p>
            <a:r>
              <a:rPr lang="en-US" dirty="0" smtClean="0"/>
              <a:t>phospholipids</a:t>
            </a:r>
            <a:endParaRPr lang="en-US" dirty="0"/>
          </a:p>
        </p:txBody>
      </p:sp>
      <p:pic>
        <p:nvPicPr>
          <p:cNvPr id="7170" name="Picture 2" descr="C:\Users\ssgj\Desktop\trans image\phospholipid_structure.jpg"/>
          <p:cNvPicPr>
            <a:picLocks noGrp="1" noChangeAspect="1" noChangeArrowheads="1"/>
          </p:cNvPicPr>
          <p:nvPr>
            <p:ph idx="1"/>
          </p:nvPr>
        </p:nvPicPr>
        <p:blipFill>
          <a:blip r:embed="rId4"/>
          <a:srcRect/>
          <a:stretch>
            <a:fillRect/>
          </a:stretch>
        </p:blipFill>
        <p:spPr bwMode="auto">
          <a:xfrm>
            <a:off x="228600" y="914400"/>
            <a:ext cx="7696200" cy="57150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sgj\Desktop\trans image\fatty-acid-phospholipid (1).jpg"/>
          <p:cNvPicPr>
            <a:picLocks noChangeAspect="1" noChangeArrowheads="1"/>
          </p:cNvPicPr>
          <p:nvPr/>
        </p:nvPicPr>
        <p:blipFill>
          <a:blip r:embed="rId3"/>
          <a:srcRect/>
          <a:stretch>
            <a:fillRect/>
          </a:stretch>
        </p:blipFill>
        <p:spPr bwMode="auto">
          <a:xfrm>
            <a:off x="457200" y="228600"/>
            <a:ext cx="7162800" cy="6400800"/>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sgj\Desktop\trans image\lipids-1-728.jpg"/>
          <p:cNvPicPr>
            <a:picLocks noChangeAspect="1" noChangeArrowheads="1"/>
          </p:cNvPicPr>
          <p:nvPr/>
        </p:nvPicPr>
        <p:blipFill>
          <a:blip r:embed="rId3"/>
          <a:srcRect/>
          <a:stretch>
            <a:fillRect/>
          </a:stretch>
        </p:blipFill>
        <p:spPr bwMode="auto">
          <a:xfrm>
            <a:off x="381000" y="457200"/>
            <a:ext cx="7162800" cy="5829300"/>
          </a:xfrm>
          <a:prstGeom prst="rect">
            <a:avLst/>
          </a:prstGeom>
          <a:noFill/>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261adba3-0b59-4094-91a7-69c085544826.mdb"/>
  <p:tag name="ARS_RESPONSE_PERSONNUM" val="30"/>
</p:tagLst>
</file>

<file path=ppt/tags/tag1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0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0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0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0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0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6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7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8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9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1871</TotalTime>
  <Words>4751</Words>
  <Application>Microsoft Office PowerPoint</Application>
  <PresentationFormat>On-screen Show (4:3)</PresentationFormat>
  <Paragraphs>739</Paragraphs>
  <Slides>194</Slides>
  <Notes>9</Notes>
  <HiddenSlides>0</HiddenSlides>
  <MMClips>3</MMClips>
  <ScaleCrop>false</ScaleCrop>
  <HeadingPairs>
    <vt:vector size="4" baseType="variant">
      <vt:variant>
        <vt:lpstr>Theme</vt:lpstr>
      </vt:variant>
      <vt:variant>
        <vt:i4>1</vt:i4>
      </vt:variant>
      <vt:variant>
        <vt:lpstr>Slide Titles</vt:lpstr>
      </vt:variant>
      <vt:variant>
        <vt:i4>194</vt:i4>
      </vt:variant>
    </vt:vector>
  </HeadingPairs>
  <TitlesOfParts>
    <vt:vector size="195" baseType="lpstr">
      <vt:lpstr>Opulent</vt:lpstr>
      <vt:lpstr>Slide 1</vt:lpstr>
      <vt:lpstr>Slide 2</vt:lpstr>
      <vt:lpstr>Slide 3</vt:lpstr>
      <vt:lpstr>Slide 4</vt:lpstr>
      <vt:lpstr>Slide 5</vt:lpstr>
      <vt:lpstr>Biomolecules </vt:lpstr>
      <vt:lpstr>Slide 7</vt:lpstr>
      <vt:lpstr>cont</vt:lpstr>
      <vt:lpstr>cont</vt:lpstr>
      <vt:lpstr>Biomolecules </vt:lpstr>
      <vt:lpstr>Slide 11</vt:lpstr>
      <vt:lpstr>Slide 12</vt:lpstr>
      <vt:lpstr>Slide 13</vt:lpstr>
      <vt:lpstr>Slide 14</vt:lpstr>
      <vt:lpstr>Slide 15</vt:lpstr>
      <vt:lpstr>Amino acids</vt:lpstr>
      <vt:lpstr>Slide 17</vt:lpstr>
      <vt:lpstr>Slide 18</vt:lpstr>
      <vt:lpstr>Slide 19</vt:lpstr>
      <vt:lpstr>Slide 20</vt:lpstr>
      <vt:lpstr>Slide 21</vt:lpstr>
      <vt:lpstr>Slide 22</vt:lpstr>
      <vt:lpstr>ESSENTIAL AMINO ACIDS</vt:lpstr>
      <vt:lpstr>Slide 24</vt:lpstr>
      <vt:lpstr>Slide 25</vt:lpstr>
      <vt:lpstr>Zwitterions </vt:lpstr>
      <vt:lpstr>Slide 27</vt:lpstr>
      <vt:lpstr>Slide 28</vt:lpstr>
      <vt:lpstr>Slide 29</vt:lpstr>
      <vt:lpstr>Slide 30</vt:lpstr>
      <vt:lpstr>Slide 31</vt:lpstr>
      <vt:lpstr>Slide 32</vt:lpstr>
      <vt:lpstr>Slide 33</vt:lpstr>
      <vt:lpstr>Slide 34</vt:lpstr>
      <vt:lpstr>Slide 35</vt:lpstr>
      <vt:lpstr>Ramachandran plot </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Aldose and ketose</vt:lpstr>
      <vt:lpstr>Slide 63</vt:lpstr>
      <vt:lpstr>Slide 64</vt:lpstr>
      <vt:lpstr>glucose</vt:lpstr>
      <vt:lpstr>Slide 66</vt:lpstr>
      <vt:lpstr>GLYCOSIDIC BOND</vt:lpstr>
      <vt:lpstr>sucrose</vt:lpstr>
      <vt:lpstr>Glycosidic bond</vt:lpstr>
      <vt:lpstr>Slide 70</vt:lpstr>
      <vt:lpstr>Slide 71</vt:lpstr>
      <vt:lpstr>Slide 72</vt:lpstr>
      <vt:lpstr>Slide 73</vt:lpstr>
      <vt:lpstr>Slide 74</vt:lpstr>
      <vt:lpstr>Slide 75</vt:lpstr>
      <vt:lpstr>Slide 76</vt:lpstr>
      <vt:lpstr>Slide 77</vt:lpstr>
      <vt:lpstr>cellulose</vt:lpstr>
      <vt:lpstr>Slide 79</vt:lpstr>
      <vt:lpstr>Slide 80</vt:lpstr>
      <vt:lpstr>Slide 81</vt:lpstr>
      <vt:lpstr>Slide 82</vt:lpstr>
      <vt:lpstr>Lipids </vt:lpstr>
      <vt:lpstr>Slide 84</vt:lpstr>
      <vt:lpstr>Slide 85</vt:lpstr>
      <vt:lpstr>Slide 86</vt:lpstr>
      <vt:lpstr>lipids</vt:lpstr>
      <vt:lpstr>lipid</vt:lpstr>
      <vt:lpstr>Slide 89</vt:lpstr>
      <vt:lpstr>Slide 90</vt:lpstr>
      <vt:lpstr>Slide 91</vt:lpstr>
      <vt:lpstr>Slide 92</vt:lpstr>
      <vt:lpstr>Slide 93</vt:lpstr>
      <vt:lpstr>Slide 94</vt:lpstr>
      <vt:lpstr>Slide 95</vt:lpstr>
      <vt:lpstr>Slide 96</vt:lpstr>
      <vt:lpstr>phospholipids</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ESSENTIAL FATTY ACIDS</vt:lpstr>
      <vt:lpstr>Slide 113</vt:lpstr>
      <vt:lpstr>Slide 114</vt:lpstr>
      <vt:lpstr>Slide 115</vt:lpstr>
      <vt:lpstr>Slide 116</vt:lpstr>
      <vt:lpstr>Slide 117</vt:lpstr>
      <vt:lpstr>Slide 118</vt:lpstr>
      <vt:lpstr>History –nucleic acid</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Mechanism of Joining</vt:lpstr>
      <vt:lpstr>Slide 133</vt:lpstr>
      <vt:lpstr>Phosphodiester bond</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ENZYMES</vt:lpstr>
      <vt:lpstr>Structure of enzyme</vt:lpstr>
      <vt:lpstr>Slide 151</vt:lpstr>
      <vt:lpstr>Slide 152</vt:lpstr>
      <vt:lpstr>Slide 153</vt:lpstr>
      <vt:lpstr>Slide 154</vt:lpstr>
      <vt:lpstr>Slide 155</vt:lpstr>
      <vt:lpstr>Slide 156</vt:lpstr>
      <vt:lpstr>Slide 157</vt:lpstr>
      <vt:lpstr>Slide 158</vt:lpstr>
      <vt:lpstr>Slide 159</vt:lpstr>
      <vt:lpstr>Slide 160</vt:lpstr>
      <vt:lpstr>catalytic cycle of an enzyme</vt:lpstr>
      <vt:lpstr>ENZYME SUBSTRATE COMPLEX</vt:lpstr>
      <vt:lpstr>Enzymes</vt:lpstr>
      <vt:lpstr>Active Site</vt:lpstr>
      <vt:lpstr>Enzyme-Substrate Complex</vt:lpstr>
      <vt:lpstr>How do enzymes Work?</vt:lpstr>
      <vt:lpstr>ACTIVATION ENERGY</vt:lpstr>
      <vt:lpstr>Activation Energy</vt:lpstr>
      <vt:lpstr>Enzymes</vt:lpstr>
      <vt:lpstr>MODE OF ACTION</vt:lpstr>
      <vt:lpstr>Lock and Key Theory:</vt:lpstr>
      <vt:lpstr>LOCK AND KEY MODEL</vt:lpstr>
      <vt:lpstr>Induced Fit</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What are secondary metabolites ?</vt:lpstr>
      <vt:lpstr>secondary metabolites</vt:lpstr>
      <vt:lpstr>secondary metabolites</vt:lpstr>
      <vt:lpstr>Secondary metabolites</vt:lpstr>
      <vt:lpstr>Secondary metabolites</vt:lpstr>
      <vt:lpstr>Secondary metabolites</vt:lpstr>
      <vt:lpstr>Slide 192</vt:lpstr>
      <vt:lpstr>Peptide bond</vt:lpstr>
      <vt:lpstr>Glycosidic bond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ssgj</dc:creator>
  <cp:lastModifiedBy>ssgj</cp:lastModifiedBy>
  <cp:revision>53</cp:revision>
  <dcterms:created xsi:type="dcterms:W3CDTF">2016-10-05T13:31:18Z</dcterms:created>
  <dcterms:modified xsi:type="dcterms:W3CDTF">2020-09-01T13:55:57Z</dcterms:modified>
</cp:coreProperties>
</file>